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4.xml" ContentType="application/vnd.openxmlformats-officedocument.presentationml.tags+xml"/>
  <Override PartName="/ppt/notesSlides/notesSlide16.xml" ContentType="application/vnd.openxmlformats-officedocument.presentationml.notesSlide+xml"/>
  <Override PartName="/ppt/tags/tag15.xml" ContentType="application/vnd.openxmlformats-officedocument.presentationml.tags+xml"/>
  <Override PartName="/ppt/notesSlides/notesSlide17.xml" ContentType="application/vnd.openxmlformats-officedocument.presentationml.notesSlide+xml"/>
  <Override PartName="/ppt/tags/tag16.xml" ContentType="application/vnd.openxmlformats-officedocument.presentationml.tags+xml"/>
  <Override PartName="/ppt/notesSlides/notesSlide18.xml" ContentType="application/vnd.openxmlformats-officedocument.presentationml.notesSlide+xml"/>
  <Override PartName="/ppt/tags/tag17.xml" ContentType="application/vnd.openxmlformats-officedocument.presentationml.tags+xml"/>
  <Override PartName="/ppt/notesSlides/notesSlide19.xml" ContentType="application/vnd.openxmlformats-officedocument.presentationml.notesSlide+xml"/>
  <Override PartName="/ppt/tags/tag18.xml" ContentType="application/vnd.openxmlformats-officedocument.presentationml.tags+xml"/>
  <Override PartName="/ppt/notesSlides/notesSlide20.xml" ContentType="application/vnd.openxmlformats-officedocument.presentationml.notesSlide+xml"/>
  <Override PartName="/ppt/tags/tag19.xml" ContentType="application/vnd.openxmlformats-officedocument.presentationml.tags+xml"/>
  <Override PartName="/ppt/notesSlides/notesSlide21.xml" ContentType="application/vnd.openxmlformats-officedocument.presentationml.notesSlide+xml"/>
  <Override PartName="/ppt/tags/tag20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309" r:id="rId2"/>
    <p:sldId id="584" r:id="rId3"/>
    <p:sldId id="617" r:id="rId4"/>
    <p:sldId id="585" r:id="rId5"/>
    <p:sldId id="586" r:id="rId6"/>
    <p:sldId id="587" r:id="rId7"/>
    <p:sldId id="588" r:id="rId8"/>
    <p:sldId id="589" r:id="rId9"/>
    <p:sldId id="590" r:id="rId10"/>
    <p:sldId id="591" r:id="rId11"/>
    <p:sldId id="592" r:id="rId12"/>
    <p:sldId id="593" r:id="rId13"/>
    <p:sldId id="594" r:id="rId14"/>
    <p:sldId id="595" r:id="rId15"/>
    <p:sldId id="596" r:id="rId16"/>
    <p:sldId id="597" r:id="rId17"/>
    <p:sldId id="598" r:id="rId18"/>
    <p:sldId id="599" r:id="rId19"/>
    <p:sldId id="600" r:id="rId20"/>
    <p:sldId id="601" r:id="rId21"/>
    <p:sldId id="602" r:id="rId22"/>
    <p:sldId id="603" r:id="rId23"/>
    <p:sldId id="605" r:id="rId24"/>
    <p:sldId id="606" r:id="rId25"/>
    <p:sldId id="607" r:id="rId26"/>
    <p:sldId id="608" r:id="rId27"/>
    <p:sldId id="609" r:id="rId28"/>
    <p:sldId id="610" r:id="rId29"/>
    <p:sldId id="611" r:id="rId30"/>
    <p:sldId id="612" r:id="rId31"/>
    <p:sldId id="613" r:id="rId32"/>
    <p:sldId id="614" r:id="rId33"/>
    <p:sldId id="615" r:id="rId34"/>
    <p:sldId id="616" r:id="rId35"/>
    <p:sldId id="582" r:id="rId36"/>
  </p:sldIdLst>
  <p:sldSz cx="9144000" cy="6858000" type="screen4x3"/>
  <p:notesSz cx="7102475" cy="9388475"/>
  <p:custDataLst>
    <p:tags r:id="rId3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3n7Vq29S/6sXph8YZAcaWQ==" hashData="9ve2LU0lotD/FRI+tRkia/ApFcmJUevh9P7V/oowV69RL9qT+EmwzYy6hmgrCtD6AuUMwrxmgPKA1wiGBbzAeA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00000"/>
    <a:srgbClr val="FF5D5D"/>
    <a:srgbClr val="FF0000"/>
    <a:srgbClr val="FFFFFF"/>
    <a:srgbClr val="F79646"/>
    <a:srgbClr val="FDEFE9"/>
    <a:srgbClr val="FFB3B3"/>
    <a:srgbClr val="00ADEF"/>
    <a:srgbClr val="CBE5E5"/>
    <a:srgbClr val="B2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87" autoAdjust="0"/>
    <p:restoredTop sz="94280" autoAdjust="0"/>
  </p:normalViewPr>
  <p:slideViewPr>
    <p:cSldViewPr>
      <p:cViewPr varScale="1">
        <p:scale>
          <a:sx n="69" d="100"/>
          <a:sy n="69" d="100"/>
        </p:scale>
        <p:origin x="120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2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-23940"/>
    </p:cViewPr>
  </p:sorterViewPr>
  <p:notesViewPr>
    <p:cSldViewPr>
      <p:cViewPr>
        <p:scale>
          <a:sx n="100" d="100"/>
          <a:sy n="100" d="100"/>
        </p:scale>
        <p:origin x="-1548" y="1488"/>
      </p:cViewPr>
      <p:guideLst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83F-4E4E-B94D-1B79D9EB4D6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83F-4E4E-B94D-1B79D9EB4D6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83F-4E4E-B94D-1B79D9EB4D6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283F-4E4E-B94D-1B79D9EB4D60}"/>
              </c:ext>
            </c:extLst>
          </c:dPt>
          <c:cat>
            <c:strRef>
              <c:f>Sheet1!$A$2:$A$5</c:f>
              <c:strCache>
                <c:ptCount val="4"/>
                <c:pt idx="0">
                  <c:v>After 1 Rejections</c:v>
                </c:pt>
                <c:pt idx="1">
                  <c:v>After 2 Rejections</c:v>
                </c:pt>
                <c:pt idx="2">
                  <c:v>After 3 Rejections</c:v>
                </c:pt>
                <c:pt idx="3">
                  <c:v>After 4 Rejections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0.44</c:v>
                </c:pt>
                <c:pt idx="1">
                  <c:v>0.22</c:v>
                </c:pt>
                <c:pt idx="2">
                  <c:v>0.14000000000000001</c:v>
                </c:pt>
                <c:pt idx="3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75-4C2D-976E-44CBD8BADE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30"/>
        <c:holeSize val="59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95692D30-6D06-486A-BCFE-FBE761194D32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AB989FB5-A9B9-4220-9833-30A2CF32F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6429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24676A22-C55A-41BA-BCBB-15393DBC5BBC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18E5CE4E-D45A-4B8B-8E6E-B40F4C1725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02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5CE4E-D45A-4B8B-8E6E-B40F4C17254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2650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Slide 3</a:t>
            </a:r>
          </a:p>
          <a:p>
            <a:endParaRPr lang="en-US" dirty="0"/>
          </a:p>
          <a:p>
            <a:r>
              <a:rPr lang="en-US" dirty="0"/>
              <a:t>New customer acquisition, effectively engaging existing customers, provide better value</a:t>
            </a:r>
            <a:r>
              <a:rPr lang="en-US" baseline="0" dirty="0"/>
              <a:t> to customers, stimulate social media engagement, provide a mechanism for affordable delivery of offers and deals, achieve a competitive advantage and stimulate customer loyalty.</a:t>
            </a:r>
          </a:p>
          <a:p>
            <a:endParaRPr lang="en-US" baseline="0" dirty="0"/>
          </a:p>
          <a:p>
            <a:r>
              <a:rPr lang="en-US" baseline="0" dirty="0"/>
              <a:t>Click</a:t>
            </a:r>
          </a:p>
          <a:p>
            <a:endParaRPr lang="en-US" baseline="0" dirty="0"/>
          </a:p>
          <a:p>
            <a:r>
              <a:rPr lang="en-US" dirty="0"/>
              <a:t>Certainly all worthy objectives.</a:t>
            </a:r>
            <a:r>
              <a:rPr lang="en-US" baseline="0" dirty="0"/>
              <a:t>  But, naturally begs two relevant questions:  One, is all this achieved? And Two, at what cost?</a:t>
            </a:r>
          </a:p>
          <a:p>
            <a:endParaRPr lang="en-US" baseline="0" dirty="0"/>
          </a:p>
          <a:p>
            <a:r>
              <a:rPr lang="en-US" baseline="0" dirty="0"/>
              <a:t>SplashPlay not only is unique in its approach to gaming, it is equally unique in its approach to business.  The answers to these two questions are</a:t>
            </a:r>
          </a:p>
          <a:p>
            <a:endParaRPr lang="en-US" dirty="0"/>
          </a:p>
          <a:p>
            <a:r>
              <a:rPr lang="en-US" dirty="0"/>
              <a:t>Click</a:t>
            </a:r>
          </a:p>
          <a:p>
            <a:endParaRPr lang="en-US" dirty="0"/>
          </a:p>
          <a:p>
            <a:r>
              <a:rPr lang="en-US" dirty="0"/>
              <a:t>Mobile gaming and at no cost.</a:t>
            </a:r>
          </a:p>
          <a:p>
            <a:endParaRPr lang="en-US" dirty="0"/>
          </a:p>
          <a:p>
            <a:r>
              <a:rPr lang="en-US" dirty="0"/>
              <a:t>That’s right.  No cost.  Indulge me for a few minutes as I share with you a truly interesting and unique</a:t>
            </a:r>
            <a:r>
              <a:rPr lang="en-US" baseline="0" dirty="0"/>
              <a:t> approach to marketing.  Mobile Gamification.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5CE4E-D45A-4B8B-8E6E-B40F4C17254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222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Slide 3</a:t>
            </a:r>
          </a:p>
          <a:p>
            <a:endParaRPr lang="en-US" dirty="0"/>
          </a:p>
          <a:p>
            <a:r>
              <a:rPr lang="en-US" dirty="0"/>
              <a:t>New customer acquisition, effectively engaging existing customers, provide better value</a:t>
            </a:r>
            <a:r>
              <a:rPr lang="en-US" baseline="0" dirty="0"/>
              <a:t> to customers, stimulate social media engagement, provide a mechanism for affordable delivery of offers and deals, achieve a competitive advantage and stimulate customer loyalty.</a:t>
            </a:r>
          </a:p>
          <a:p>
            <a:endParaRPr lang="en-US" baseline="0" dirty="0"/>
          </a:p>
          <a:p>
            <a:r>
              <a:rPr lang="en-US" baseline="0" dirty="0"/>
              <a:t>Click</a:t>
            </a:r>
          </a:p>
          <a:p>
            <a:endParaRPr lang="en-US" baseline="0" dirty="0"/>
          </a:p>
          <a:p>
            <a:r>
              <a:rPr lang="en-US" dirty="0"/>
              <a:t>Certainly all worthy objectives.</a:t>
            </a:r>
            <a:r>
              <a:rPr lang="en-US" baseline="0" dirty="0"/>
              <a:t>  But, naturally begs two relevant questions:  One, is all this achieved? And Two, at what cost?</a:t>
            </a:r>
          </a:p>
          <a:p>
            <a:endParaRPr lang="en-US" baseline="0" dirty="0"/>
          </a:p>
          <a:p>
            <a:r>
              <a:rPr lang="en-US" baseline="0" dirty="0"/>
              <a:t>SplashPlay not only is unique in its approach to gaming, it is equally unique in its approach to business.  The answers to these two questions are</a:t>
            </a:r>
          </a:p>
          <a:p>
            <a:endParaRPr lang="en-US" dirty="0"/>
          </a:p>
          <a:p>
            <a:r>
              <a:rPr lang="en-US" dirty="0"/>
              <a:t>Click</a:t>
            </a:r>
          </a:p>
          <a:p>
            <a:endParaRPr lang="en-US" dirty="0"/>
          </a:p>
          <a:p>
            <a:r>
              <a:rPr lang="en-US" dirty="0"/>
              <a:t>Mobile gaming and at no cost.</a:t>
            </a:r>
          </a:p>
          <a:p>
            <a:endParaRPr lang="en-US" dirty="0"/>
          </a:p>
          <a:p>
            <a:r>
              <a:rPr lang="en-US" dirty="0"/>
              <a:t>That’s right.  No cost.  Indulge me for a few minutes as I share with you a truly interesting and unique</a:t>
            </a:r>
            <a:r>
              <a:rPr lang="en-US" baseline="0" dirty="0"/>
              <a:t> approach to marketing.  Mobile Gamification.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5CE4E-D45A-4B8B-8E6E-B40F4C17254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2037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Slide 3</a:t>
            </a:r>
          </a:p>
          <a:p>
            <a:endParaRPr lang="en-US" dirty="0"/>
          </a:p>
          <a:p>
            <a:r>
              <a:rPr lang="en-US" dirty="0"/>
              <a:t>New customer acquisition, effectively engaging existing customers, provide better value</a:t>
            </a:r>
            <a:r>
              <a:rPr lang="en-US" baseline="0" dirty="0"/>
              <a:t> to customers, stimulate social media engagement, provide a mechanism for affordable delivery of offers and deals, achieve a competitive advantage and stimulate customer loyalty.</a:t>
            </a:r>
          </a:p>
          <a:p>
            <a:endParaRPr lang="en-US" baseline="0" dirty="0"/>
          </a:p>
          <a:p>
            <a:r>
              <a:rPr lang="en-US" baseline="0" dirty="0"/>
              <a:t>Click</a:t>
            </a:r>
          </a:p>
          <a:p>
            <a:endParaRPr lang="en-US" baseline="0" dirty="0"/>
          </a:p>
          <a:p>
            <a:r>
              <a:rPr lang="en-US" dirty="0"/>
              <a:t>Certainly all worthy objectives.</a:t>
            </a:r>
            <a:r>
              <a:rPr lang="en-US" baseline="0" dirty="0"/>
              <a:t>  But, naturally begs two relevant questions:  One, is all this achieved? And Two, at what cost?</a:t>
            </a:r>
          </a:p>
          <a:p>
            <a:endParaRPr lang="en-US" baseline="0" dirty="0"/>
          </a:p>
          <a:p>
            <a:r>
              <a:rPr lang="en-US" baseline="0" dirty="0"/>
              <a:t>SplashPlay not only is unique in its approach to gaming, it is equally unique in its approach to business.  The answers to these two questions are</a:t>
            </a:r>
          </a:p>
          <a:p>
            <a:endParaRPr lang="en-US" dirty="0"/>
          </a:p>
          <a:p>
            <a:r>
              <a:rPr lang="en-US" dirty="0"/>
              <a:t>Click</a:t>
            </a:r>
          </a:p>
          <a:p>
            <a:endParaRPr lang="en-US" dirty="0"/>
          </a:p>
          <a:p>
            <a:r>
              <a:rPr lang="en-US" dirty="0"/>
              <a:t>Mobile gaming and at no cost.</a:t>
            </a:r>
          </a:p>
          <a:p>
            <a:endParaRPr lang="en-US" dirty="0"/>
          </a:p>
          <a:p>
            <a:r>
              <a:rPr lang="en-US" dirty="0"/>
              <a:t>That’s right.  No cost.  Indulge me for a few minutes as I share with you a truly interesting and unique</a:t>
            </a:r>
            <a:r>
              <a:rPr lang="en-US" baseline="0" dirty="0"/>
              <a:t> approach to marketing.  Mobile Gamification.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5CE4E-D45A-4B8B-8E6E-B40F4C17254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476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Slide 3</a:t>
            </a:r>
          </a:p>
          <a:p>
            <a:endParaRPr lang="en-US" dirty="0"/>
          </a:p>
          <a:p>
            <a:r>
              <a:rPr lang="en-US" dirty="0"/>
              <a:t>New customer acquisition, effectively engaging existing customers, provide better value</a:t>
            </a:r>
            <a:r>
              <a:rPr lang="en-US" baseline="0" dirty="0"/>
              <a:t> to customers, stimulate social media engagement, provide a mechanism for affordable delivery of offers and deals, achieve a competitive advantage and stimulate customer loyalty.</a:t>
            </a:r>
          </a:p>
          <a:p>
            <a:endParaRPr lang="en-US" baseline="0" dirty="0"/>
          </a:p>
          <a:p>
            <a:r>
              <a:rPr lang="en-US" baseline="0" dirty="0"/>
              <a:t>Click</a:t>
            </a:r>
          </a:p>
          <a:p>
            <a:endParaRPr lang="en-US" baseline="0" dirty="0"/>
          </a:p>
          <a:p>
            <a:r>
              <a:rPr lang="en-US" dirty="0"/>
              <a:t>Certainly all worthy objectives.</a:t>
            </a:r>
            <a:r>
              <a:rPr lang="en-US" baseline="0" dirty="0"/>
              <a:t>  But, naturally begs two relevant questions:  One, is all this achieved? And Two, at what cost?</a:t>
            </a:r>
          </a:p>
          <a:p>
            <a:endParaRPr lang="en-US" baseline="0" dirty="0"/>
          </a:p>
          <a:p>
            <a:r>
              <a:rPr lang="en-US" baseline="0" dirty="0"/>
              <a:t>SplashPlay not only is unique in its approach to gaming, it is equally unique in its approach to business.  The answers to these two questions are</a:t>
            </a:r>
          </a:p>
          <a:p>
            <a:endParaRPr lang="en-US" dirty="0"/>
          </a:p>
          <a:p>
            <a:r>
              <a:rPr lang="en-US" dirty="0"/>
              <a:t>Click</a:t>
            </a:r>
          </a:p>
          <a:p>
            <a:endParaRPr lang="en-US" dirty="0"/>
          </a:p>
          <a:p>
            <a:r>
              <a:rPr lang="en-US" dirty="0"/>
              <a:t>Mobile gaming and at no cost.</a:t>
            </a:r>
          </a:p>
          <a:p>
            <a:endParaRPr lang="en-US" dirty="0"/>
          </a:p>
          <a:p>
            <a:r>
              <a:rPr lang="en-US" dirty="0"/>
              <a:t>That’s right.  No cost.  Indulge me for a few minutes as I share with you a truly interesting and unique</a:t>
            </a:r>
            <a:r>
              <a:rPr lang="en-US" baseline="0" dirty="0"/>
              <a:t> approach to marketing.  Mobile Gamification.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5CE4E-D45A-4B8B-8E6E-B40F4C17254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0296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Slide 3</a:t>
            </a:r>
          </a:p>
          <a:p>
            <a:endParaRPr lang="en-US" dirty="0"/>
          </a:p>
          <a:p>
            <a:r>
              <a:rPr lang="en-US" dirty="0"/>
              <a:t>New customer acquisition, effectively engaging existing customers, provide better value</a:t>
            </a:r>
            <a:r>
              <a:rPr lang="en-US" baseline="0" dirty="0"/>
              <a:t> to customers, stimulate social media engagement, provide a mechanism for affordable delivery of offers and deals, achieve a competitive advantage and stimulate customer loyalty.</a:t>
            </a:r>
          </a:p>
          <a:p>
            <a:endParaRPr lang="en-US" baseline="0" dirty="0"/>
          </a:p>
          <a:p>
            <a:r>
              <a:rPr lang="en-US" baseline="0" dirty="0"/>
              <a:t>Click</a:t>
            </a:r>
          </a:p>
          <a:p>
            <a:endParaRPr lang="en-US" baseline="0" dirty="0"/>
          </a:p>
          <a:p>
            <a:r>
              <a:rPr lang="en-US" dirty="0"/>
              <a:t>Certainly all worthy objectives.</a:t>
            </a:r>
            <a:r>
              <a:rPr lang="en-US" baseline="0" dirty="0"/>
              <a:t>  But, naturally begs two relevant questions:  One, is all this achieved? And Two, at what cost?</a:t>
            </a:r>
          </a:p>
          <a:p>
            <a:endParaRPr lang="en-US" baseline="0" dirty="0"/>
          </a:p>
          <a:p>
            <a:r>
              <a:rPr lang="en-US" baseline="0" dirty="0"/>
              <a:t>SplashPlay not only is unique in its approach to gaming, it is equally unique in its approach to business.  The answers to these two questions are</a:t>
            </a:r>
          </a:p>
          <a:p>
            <a:endParaRPr lang="en-US" dirty="0"/>
          </a:p>
          <a:p>
            <a:r>
              <a:rPr lang="en-US" dirty="0"/>
              <a:t>Click</a:t>
            </a:r>
          </a:p>
          <a:p>
            <a:endParaRPr lang="en-US" dirty="0"/>
          </a:p>
          <a:p>
            <a:r>
              <a:rPr lang="en-US" dirty="0"/>
              <a:t>Mobile gaming and at no cost.</a:t>
            </a:r>
          </a:p>
          <a:p>
            <a:endParaRPr lang="en-US" dirty="0"/>
          </a:p>
          <a:p>
            <a:r>
              <a:rPr lang="en-US" dirty="0"/>
              <a:t>That’s right.  No cost.  Indulge me for a few minutes as I share with you a truly interesting and unique</a:t>
            </a:r>
            <a:r>
              <a:rPr lang="en-US" baseline="0" dirty="0"/>
              <a:t> approach to marketing.  Mobile Gamification.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5CE4E-D45A-4B8B-8E6E-B40F4C17254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9708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Slide 1</a:t>
            </a:r>
          </a:p>
          <a:p>
            <a:endParaRPr lang="en-US" dirty="0"/>
          </a:p>
          <a:p>
            <a:r>
              <a:rPr lang="en-US" baseline="0" dirty="0"/>
              <a:t>Hello.  I’m Thomas Banks the founder and CEO of SplashPlay, the provider of the most innovative way to empower your organization’s marketing and customer engagement efforts.  Gamification.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5CE4E-D45A-4B8B-8E6E-B40F4C17254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2367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Slide 3</a:t>
            </a:r>
          </a:p>
          <a:p>
            <a:endParaRPr lang="en-US" dirty="0"/>
          </a:p>
          <a:p>
            <a:r>
              <a:rPr lang="en-US" dirty="0"/>
              <a:t>New customer acquisition, effectively engaging existing customers, provide better value</a:t>
            </a:r>
            <a:r>
              <a:rPr lang="en-US" baseline="0" dirty="0"/>
              <a:t> to customers, stimulate social media engagement, provide a mechanism for affordable delivery of offers and deals, achieve a competitive advantage and stimulate customer loyalty.</a:t>
            </a:r>
          </a:p>
          <a:p>
            <a:endParaRPr lang="en-US" baseline="0" dirty="0"/>
          </a:p>
          <a:p>
            <a:r>
              <a:rPr lang="en-US" baseline="0" dirty="0"/>
              <a:t>Click</a:t>
            </a:r>
          </a:p>
          <a:p>
            <a:endParaRPr lang="en-US" baseline="0" dirty="0"/>
          </a:p>
          <a:p>
            <a:r>
              <a:rPr lang="en-US" dirty="0"/>
              <a:t>Certainly all worthy objectives.</a:t>
            </a:r>
            <a:r>
              <a:rPr lang="en-US" baseline="0" dirty="0"/>
              <a:t>  But, naturally begs two relevant questions:  One, is all this achieved? And Two, at what cost?</a:t>
            </a:r>
          </a:p>
          <a:p>
            <a:endParaRPr lang="en-US" baseline="0" dirty="0"/>
          </a:p>
          <a:p>
            <a:r>
              <a:rPr lang="en-US" baseline="0" dirty="0"/>
              <a:t>SplashPlay not only is unique in its approach to gaming, it is equally unique in its approach to business.  The answers to these two questions are</a:t>
            </a:r>
          </a:p>
          <a:p>
            <a:endParaRPr lang="en-US" dirty="0"/>
          </a:p>
          <a:p>
            <a:r>
              <a:rPr lang="en-US" dirty="0"/>
              <a:t>Click</a:t>
            </a:r>
          </a:p>
          <a:p>
            <a:endParaRPr lang="en-US" dirty="0"/>
          </a:p>
          <a:p>
            <a:r>
              <a:rPr lang="en-US" dirty="0"/>
              <a:t>Mobile gaming and at no cost.</a:t>
            </a:r>
          </a:p>
          <a:p>
            <a:endParaRPr lang="en-US" dirty="0"/>
          </a:p>
          <a:p>
            <a:r>
              <a:rPr lang="en-US" dirty="0"/>
              <a:t>That’s right.  No cost.  Indulge me for a few minutes as I share with you a truly interesting and unique</a:t>
            </a:r>
            <a:r>
              <a:rPr lang="en-US" baseline="0" dirty="0"/>
              <a:t> approach to marketing.  Mobile Gamification.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5CE4E-D45A-4B8B-8E6E-B40F4C17254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2678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Slide 3</a:t>
            </a:r>
          </a:p>
          <a:p>
            <a:endParaRPr lang="en-US" dirty="0"/>
          </a:p>
          <a:p>
            <a:r>
              <a:rPr lang="en-US" dirty="0"/>
              <a:t>New customer acquisition, effectively engaging existing customers, provide better value</a:t>
            </a:r>
            <a:r>
              <a:rPr lang="en-US" baseline="0" dirty="0"/>
              <a:t> to customers, stimulate social media engagement, provide a mechanism for affordable delivery of offers and deals, achieve a competitive advantage and stimulate customer loyalty.</a:t>
            </a:r>
          </a:p>
          <a:p>
            <a:endParaRPr lang="en-US" baseline="0" dirty="0"/>
          </a:p>
          <a:p>
            <a:r>
              <a:rPr lang="en-US" baseline="0" dirty="0"/>
              <a:t>Click</a:t>
            </a:r>
          </a:p>
          <a:p>
            <a:endParaRPr lang="en-US" baseline="0" dirty="0"/>
          </a:p>
          <a:p>
            <a:r>
              <a:rPr lang="en-US" dirty="0"/>
              <a:t>Certainly all worthy objectives.</a:t>
            </a:r>
            <a:r>
              <a:rPr lang="en-US" baseline="0" dirty="0"/>
              <a:t>  But, naturally begs two relevant questions:  One, is all this achieved? And Two, at what cost?</a:t>
            </a:r>
          </a:p>
          <a:p>
            <a:endParaRPr lang="en-US" baseline="0" dirty="0"/>
          </a:p>
          <a:p>
            <a:r>
              <a:rPr lang="en-US" baseline="0" dirty="0"/>
              <a:t>SplashPlay not only is unique in its approach to gaming, it is equally unique in its approach to business.  The answers to these two questions are</a:t>
            </a:r>
          </a:p>
          <a:p>
            <a:endParaRPr lang="en-US" dirty="0"/>
          </a:p>
          <a:p>
            <a:r>
              <a:rPr lang="en-US" dirty="0"/>
              <a:t>Click</a:t>
            </a:r>
          </a:p>
          <a:p>
            <a:endParaRPr lang="en-US" dirty="0"/>
          </a:p>
          <a:p>
            <a:r>
              <a:rPr lang="en-US" dirty="0"/>
              <a:t>Mobile gaming and at no cost.</a:t>
            </a:r>
          </a:p>
          <a:p>
            <a:endParaRPr lang="en-US" dirty="0"/>
          </a:p>
          <a:p>
            <a:r>
              <a:rPr lang="en-US" dirty="0"/>
              <a:t>That’s right.  No cost.  Indulge me for a few minutes as I share with you a truly interesting and unique</a:t>
            </a:r>
            <a:r>
              <a:rPr lang="en-US" baseline="0" dirty="0"/>
              <a:t> approach to marketing.  Mobile Gamification.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5CE4E-D45A-4B8B-8E6E-B40F4C17254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7518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Slide 3</a:t>
            </a:r>
          </a:p>
          <a:p>
            <a:endParaRPr lang="en-US" dirty="0"/>
          </a:p>
          <a:p>
            <a:r>
              <a:rPr lang="en-US" dirty="0"/>
              <a:t>New customer acquisition, effectively engaging existing customers, provide better value</a:t>
            </a:r>
            <a:r>
              <a:rPr lang="en-US" baseline="0" dirty="0"/>
              <a:t> to customers, stimulate social media engagement, provide a mechanism for affordable delivery of offers and deals, achieve a competitive advantage and stimulate customer loyalty.</a:t>
            </a:r>
          </a:p>
          <a:p>
            <a:endParaRPr lang="en-US" baseline="0" dirty="0"/>
          </a:p>
          <a:p>
            <a:r>
              <a:rPr lang="en-US" baseline="0" dirty="0"/>
              <a:t>Click</a:t>
            </a:r>
          </a:p>
          <a:p>
            <a:endParaRPr lang="en-US" baseline="0" dirty="0"/>
          </a:p>
          <a:p>
            <a:r>
              <a:rPr lang="en-US" dirty="0"/>
              <a:t>Certainly all worthy objectives.</a:t>
            </a:r>
            <a:r>
              <a:rPr lang="en-US" baseline="0" dirty="0"/>
              <a:t>  But, naturally begs two relevant questions:  One, is all this achieved? And Two, at what cost?</a:t>
            </a:r>
          </a:p>
          <a:p>
            <a:endParaRPr lang="en-US" baseline="0" dirty="0"/>
          </a:p>
          <a:p>
            <a:r>
              <a:rPr lang="en-US" baseline="0" dirty="0"/>
              <a:t>SplashPlay not only is unique in its approach to gaming, it is equally unique in its approach to business.  The answers to these two questions are</a:t>
            </a:r>
          </a:p>
          <a:p>
            <a:endParaRPr lang="en-US" dirty="0"/>
          </a:p>
          <a:p>
            <a:r>
              <a:rPr lang="en-US" dirty="0"/>
              <a:t>Click</a:t>
            </a:r>
          </a:p>
          <a:p>
            <a:endParaRPr lang="en-US" dirty="0"/>
          </a:p>
          <a:p>
            <a:r>
              <a:rPr lang="en-US" dirty="0"/>
              <a:t>Mobile gaming and at no cost.</a:t>
            </a:r>
          </a:p>
          <a:p>
            <a:endParaRPr lang="en-US" dirty="0"/>
          </a:p>
          <a:p>
            <a:r>
              <a:rPr lang="en-US" dirty="0"/>
              <a:t>That’s right.  No cost.  Indulge me for a few minutes as I share with you a truly interesting and unique</a:t>
            </a:r>
            <a:r>
              <a:rPr lang="en-US" baseline="0" dirty="0"/>
              <a:t> approach to marketing.  Mobile Gamification.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5CE4E-D45A-4B8B-8E6E-B40F4C17254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7064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Slide 3</a:t>
            </a:r>
          </a:p>
          <a:p>
            <a:endParaRPr lang="en-US" dirty="0"/>
          </a:p>
          <a:p>
            <a:r>
              <a:rPr lang="en-US" dirty="0"/>
              <a:t>New customer acquisition, effectively engaging existing customers, provide better value</a:t>
            </a:r>
            <a:r>
              <a:rPr lang="en-US" baseline="0" dirty="0"/>
              <a:t> to customers, stimulate social media engagement, provide a mechanism for affordable delivery of offers and deals, achieve a competitive advantage and stimulate customer loyalty.</a:t>
            </a:r>
          </a:p>
          <a:p>
            <a:endParaRPr lang="en-US" baseline="0" dirty="0"/>
          </a:p>
          <a:p>
            <a:r>
              <a:rPr lang="en-US" baseline="0" dirty="0"/>
              <a:t>Click</a:t>
            </a:r>
          </a:p>
          <a:p>
            <a:endParaRPr lang="en-US" baseline="0" dirty="0"/>
          </a:p>
          <a:p>
            <a:r>
              <a:rPr lang="en-US" dirty="0"/>
              <a:t>Certainly all worthy objectives.</a:t>
            </a:r>
            <a:r>
              <a:rPr lang="en-US" baseline="0" dirty="0"/>
              <a:t>  But, naturally begs two relevant questions:  One, is all this achieved? And Two, at what cost?</a:t>
            </a:r>
          </a:p>
          <a:p>
            <a:endParaRPr lang="en-US" baseline="0" dirty="0"/>
          </a:p>
          <a:p>
            <a:r>
              <a:rPr lang="en-US" baseline="0" dirty="0"/>
              <a:t>SplashPlay not only is unique in its approach to gaming, it is equally unique in its approach to business.  The answers to these two questions are</a:t>
            </a:r>
          </a:p>
          <a:p>
            <a:endParaRPr lang="en-US" dirty="0"/>
          </a:p>
          <a:p>
            <a:r>
              <a:rPr lang="en-US" dirty="0"/>
              <a:t>Click</a:t>
            </a:r>
          </a:p>
          <a:p>
            <a:endParaRPr lang="en-US" dirty="0"/>
          </a:p>
          <a:p>
            <a:r>
              <a:rPr lang="en-US" dirty="0"/>
              <a:t>Mobile gaming and at no cost.</a:t>
            </a:r>
          </a:p>
          <a:p>
            <a:endParaRPr lang="en-US" dirty="0"/>
          </a:p>
          <a:p>
            <a:r>
              <a:rPr lang="en-US" dirty="0"/>
              <a:t>That’s right.  No cost.  Indulge me for a few minutes as I share with you a truly interesting and unique</a:t>
            </a:r>
            <a:r>
              <a:rPr lang="en-US" baseline="0" dirty="0"/>
              <a:t> approach to marketing.  Mobile Gamification.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5CE4E-D45A-4B8B-8E6E-B40F4C17254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601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Slide 1</a:t>
            </a:r>
          </a:p>
          <a:p>
            <a:endParaRPr lang="en-US" dirty="0"/>
          </a:p>
          <a:p>
            <a:r>
              <a:rPr lang="en-US" baseline="0" dirty="0"/>
              <a:t>Hello.  I’m Thomas Banks the founder and CEO of SplashPlay, the provider of the most innovative way to empower your organization’s marketing and customer engagement efforts.  Gamification.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5CE4E-D45A-4B8B-8E6E-B40F4C17254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6188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Slide 3</a:t>
            </a:r>
          </a:p>
          <a:p>
            <a:endParaRPr lang="en-US" dirty="0"/>
          </a:p>
          <a:p>
            <a:r>
              <a:rPr lang="en-US" dirty="0"/>
              <a:t>New customer acquisition, effectively engaging existing customers, provide better value</a:t>
            </a:r>
            <a:r>
              <a:rPr lang="en-US" baseline="0" dirty="0"/>
              <a:t> to customers, stimulate social media engagement, provide a mechanism for affordable delivery of offers and deals, achieve a competitive advantage and stimulate customer loyalty.</a:t>
            </a:r>
          </a:p>
          <a:p>
            <a:endParaRPr lang="en-US" baseline="0" dirty="0"/>
          </a:p>
          <a:p>
            <a:r>
              <a:rPr lang="en-US" baseline="0" dirty="0"/>
              <a:t>Click</a:t>
            </a:r>
          </a:p>
          <a:p>
            <a:endParaRPr lang="en-US" baseline="0" dirty="0"/>
          </a:p>
          <a:p>
            <a:r>
              <a:rPr lang="en-US" dirty="0"/>
              <a:t>Certainly all worthy objectives.</a:t>
            </a:r>
            <a:r>
              <a:rPr lang="en-US" baseline="0" dirty="0"/>
              <a:t>  But, naturally begs two relevant questions:  One, is all this achieved? And Two, at what cost?</a:t>
            </a:r>
          </a:p>
          <a:p>
            <a:endParaRPr lang="en-US" baseline="0" dirty="0"/>
          </a:p>
          <a:p>
            <a:r>
              <a:rPr lang="en-US" baseline="0" dirty="0"/>
              <a:t>SplashPlay not only is unique in its approach to gaming, it is equally unique in its approach to business.  The answers to these two questions are</a:t>
            </a:r>
          </a:p>
          <a:p>
            <a:endParaRPr lang="en-US" dirty="0"/>
          </a:p>
          <a:p>
            <a:r>
              <a:rPr lang="en-US" dirty="0"/>
              <a:t>Click</a:t>
            </a:r>
          </a:p>
          <a:p>
            <a:endParaRPr lang="en-US" dirty="0"/>
          </a:p>
          <a:p>
            <a:r>
              <a:rPr lang="en-US" dirty="0"/>
              <a:t>Mobile gaming and at no cost.</a:t>
            </a:r>
          </a:p>
          <a:p>
            <a:endParaRPr lang="en-US" dirty="0"/>
          </a:p>
          <a:p>
            <a:r>
              <a:rPr lang="en-US" dirty="0"/>
              <a:t>That’s right.  No cost.  Indulge me for a few minutes as I share with you a truly interesting and unique</a:t>
            </a:r>
            <a:r>
              <a:rPr lang="en-US" baseline="0" dirty="0"/>
              <a:t> approach to marketing.  Mobile Gamification.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5CE4E-D45A-4B8B-8E6E-B40F4C17254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8190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Slide 3</a:t>
            </a:r>
          </a:p>
          <a:p>
            <a:endParaRPr lang="en-US" dirty="0"/>
          </a:p>
          <a:p>
            <a:r>
              <a:rPr lang="en-US" dirty="0"/>
              <a:t>New customer acquisition, effectively engaging existing customers, provide better value</a:t>
            </a:r>
            <a:r>
              <a:rPr lang="en-US" baseline="0" dirty="0"/>
              <a:t> to customers, stimulate social media engagement, provide a mechanism for affordable delivery of offers and deals, achieve a competitive advantage and stimulate customer loyalty.</a:t>
            </a:r>
          </a:p>
          <a:p>
            <a:endParaRPr lang="en-US" baseline="0" dirty="0"/>
          </a:p>
          <a:p>
            <a:r>
              <a:rPr lang="en-US" baseline="0" dirty="0"/>
              <a:t>Click</a:t>
            </a:r>
          </a:p>
          <a:p>
            <a:endParaRPr lang="en-US" baseline="0" dirty="0"/>
          </a:p>
          <a:p>
            <a:r>
              <a:rPr lang="en-US" dirty="0"/>
              <a:t>Certainly all worthy objectives.</a:t>
            </a:r>
            <a:r>
              <a:rPr lang="en-US" baseline="0" dirty="0"/>
              <a:t>  But, naturally begs two relevant questions:  One, is all this achieved? And Two, at what cost?</a:t>
            </a:r>
          </a:p>
          <a:p>
            <a:endParaRPr lang="en-US" baseline="0" dirty="0"/>
          </a:p>
          <a:p>
            <a:r>
              <a:rPr lang="en-US" baseline="0" dirty="0"/>
              <a:t>SplashPlay not only is unique in its approach to gaming, it is equally unique in its approach to business.  The answers to these two questions are</a:t>
            </a:r>
          </a:p>
          <a:p>
            <a:endParaRPr lang="en-US" dirty="0"/>
          </a:p>
          <a:p>
            <a:r>
              <a:rPr lang="en-US" dirty="0"/>
              <a:t>Click</a:t>
            </a:r>
          </a:p>
          <a:p>
            <a:endParaRPr lang="en-US" dirty="0"/>
          </a:p>
          <a:p>
            <a:r>
              <a:rPr lang="en-US" dirty="0"/>
              <a:t>Mobile gaming and at no cost.</a:t>
            </a:r>
          </a:p>
          <a:p>
            <a:endParaRPr lang="en-US" dirty="0"/>
          </a:p>
          <a:p>
            <a:r>
              <a:rPr lang="en-US" dirty="0"/>
              <a:t>That’s right.  No cost.  Indulge me for a few minutes as I share with you a truly interesting and unique</a:t>
            </a:r>
            <a:r>
              <a:rPr lang="en-US" baseline="0" dirty="0"/>
              <a:t> approach to marketing.  Mobile Gamification.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5CE4E-D45A-4B8B-8E6E-B40F4C17254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1247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Slide 3</a:t>
            </a:r>
          </a:p>
          <a:p>
            <a:endParaRPr lang="en-US" dirty="0"/>
          </a:p>
          <a:p>
            <a:r>
              <a:rPr lang="en-US" dirty="0"/>
              <a:t>New customer acquisition, effectively engaging existing customers, provide better value</a:t>
            </a:r>
            <a:r>
              <a:rPr lang="en-US" baseline="0" dirty="0"/>
              <a:t> to customers, stimulate social media engagement, provide a mechanism for affordable delivery of offers and deals, achieve a competitive advantage and stimulate customer loyalty.</a:t>
            </a:r>
          </a:p>
          <a:p>
            <a:endParaRPr lang="en-US" baseline="0" dirty="0"/>
          </a:p>
          <a:p>
            <a:r>
              <a:rPr lang="en-US" baseline="0" dirty="0"/>
              <a:t>Click</a:t>
            </a:r>
          </a:p>
          <a:p>
            <a:endParaRPr lang="en-US" baseline="0" dirty="0"/>
          </a:p>
          <a:p>
            <a:r>
              <a:rPr lang="en-US" dirty="0"/>
              <a:t>Certainly all worthy objectives.</a:t>
            </a:r>
            <a:r>
              <a:rPr lang="en-US" baseline="0" dirty="0"/>
              <a:t>  But, naturally begs two relevant questions:  One, is all this achieved? And Two, at what cost?</a:t>
            </a:r>
          </a:p>
          <a:p>
            <a:endParaRPr lang="en-US" baseline="0" dirty="0"/>
          </a:p>
          <a:p>
            <a:r>
              <a:rPr lang="en-US" baseline="0" dirty="0"/>
              <a:t>SplashPlay not only is unique in its approach to gaming, it is equally unique in its approach to business.  The answers to these two questions are</a:t>
            </a:r>
          </a:p>
          <a:p>
            <a:endParaRPr lang="en-US" dirty="0"/>
          </a:p>
          <a:p>
            <a:r>
              <a:rPr lang="en-US" dirty="0"/>
              <a:t>Click</a:t>
            </a:r>
          </a:p>
          <a:p>
            <a:endParaRPr lang="en-US" dirty="0"/>
          </a:p>
          <a:p>
            <a:r>
              <a:rPr lang="en-US" dirty="0"/>
              <a:t>Mobile gaming and at no cost.</a:t>
            </a:r>
          </a:p>
          <a:p>
            <a:endParaRPr lang="en-US" dirty="0"/>
          </a:p>
          <a:p>
            <a:r>
              <a:rPr lang="en-US" dirty="0"/>
              <a:t>That’s right.  No cost.  Indulge me for a few minutes as I share with you a truly interesting and unique</a:t>
            </a:r>
            <a:r>
              <a:rPr lang="en-US" baseline="0" dirty="0"/>
              <a:t> approach to marketing.  Mobile Gamification.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5CE4E-D45A-4B8B-8E6E-B40F4C17254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6726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5CE4E-D45A-4B8B-8E6E-B40F4C17254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8129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Slide 1</a:t>
            </a:r>
          </a:p>
          <a:p>
            <a:endParaRPr lang="en-US" dirty="0"/>
          </a:p>
          <a:p>
            <a:r>
              <a:rPr lang="en-US" baseline="0" dirty="0"/>
              <a:t>Hello.  I’m Thomas Banks the founder and CEO of SplashPlay, the provider of the most innovative way to empower your organization’s marketing and customer engagement efforts.  Gamification.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5CE4E-D45A-4B8B-8E6E-B40F4C172548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378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Slide 3</a:t>
            </a:r>
          </a:p>
          <a:p>
            <a:endParaRPr lang="en-US" dirty="0"/>
          </a:p>
          <a:p>
            <a:r>
              <a:rPr lang="en-US" dirty="0"/>
              <a:t>New customer acquisition, effectively engaging existing customers, provide better value</a:t>
            </a:r>
            <a:r>
              <a:rPr lang="en-US" baseline="0" dirty="0"/>
              <a:t> to customers, stimulate social media engagement, provide a mechanism for affordable delivery of offers and deals, achieve a competitive advantage and stimulate customer loyalty.</a:t>
            </a:r>
          </a:p>
          <a:p>
            <a:endParaRPr lang="en-US" baseline="0" dirty="0"/>
          </a:p>
          <a:p>
            <a:r>
              <a:rPr lang="en-US" baseline="0" dirty="0"/>
              <a:t>Click</a:t>
            </a:r>
          </a:p>
          <a:p>
            <a:endParaRPr lang="en-US" baseline="0" dirty="0"/>
          </a:p>
          <a:p>
            <a:r>
              <a:rPr lang="en-US" dirty="0"/>
              <a:t>Certainly all worthy objectives.</a:t>
            </a:r>
            <a:r>
              <a:rPr lang="en-US" baseline="0" dirty="0"/>
              <a:t>  But, naturally begs two relevant questions:  One, is all this achieved? And Two, at what cost?</a:t>
            </a:r>
          </a:p>
          <a:p>
            <a:endParaRPr lang="en-US" baseline="0" dirty="0"/>
          </a:p>
          <a:p>
            <a:r>
              <a:rPr lang="en-US" baseline="0" dirty="0"/>
              <a:t>SplashPlay not only is unique in its approach to gaming, it is equally unique in its approach to business.  The answers to these two questions are</a:t>
            </a:r>
          </a:p>
          <a:p>
            <a:endParaRPr lang="en-US" dirty="0"/>
          </a:p>
          <a:p>
            <a:r>
              <a:rPr lang="en-US" dirty="0"/>
              <a:t>Click</a:t>
            </a:r>
          </a:p>
          <a:p>
            <a:endParaRPr lang="en-US" dirty="0"/>
          </a:p>
          <a:p>
            <a:r>
              <a:rPr lang="en-US" dirty="0"/>
              <a:t>Mobile gaming and at no cost.</a:t>
            </a:r>
          </a:p>
          <a:p>
            <a:endParaRPr lang="en-US" dirty="0"/>
          </a:p>
          <a:p>
            <a:r>
              <a:rPr lang="en-US" dirty="0"/>
              <a:t>That’s right.  No cost.  Indulge me for a few minutes as I share with you a truly interesting and unique</a:t>
            </a:r>
            <a:r>
              <a:rPr lang="en-US" baseline="0" dirty="0"/>
              <a:t> approach to marketing.  Mobile Gamification.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5CE4E-D45A-4B8B-8E6E-B40F4C17254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762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Slide 3</a:t>
            </a:r>
          </a:p>
          <a:p>
            <a:endParaRPr lang="en-US" dirty="0"/>
          </a:p>
          <a:p>
            <a:r>
              <a:rPr lang="en-US" dirty="0"/>
              <a:t>New customer acquisition, effectively engaging existing customers, provide better value</a:t>
            </a:r>
            <a:r>
              <a:rPr lang="en-US" baseline="0" dirty="0"/>
              <a:t> to customers, stimulate social media engagement, provide a mechanism for affordable delivery of offers and deals, achieve a competitive advantage and stimulate customer loyalty.</a:t>
            </a:r>
          </a:p>
          <a:p>
            <a:endParaRPr lang="en-US" baseline="0" dirty="0"/>
          </a:p>
          <a:p>
            <a:r>
              <a:rPr lang="en-US" baseline="0" dirty="0"/>
              <a:t>Click</a:t>
            </a:r>
          </a:p>
          <a:p>
            <a:endParaRPr lang="en-US" baseline="0" dirty="0"/>
          </a:p>
          <a:p>
            <a:r>
              <a:rPr lang="en-US" dirty="0"/>
              <a:t>Certainly all worthy objectives.</a:t>
            </a:r>
            <a:r>
              <a:rPr lang="en-US" baseline="0" dirty="0"/>
              <a:t>  But, naturally begs two relevant questions:  One, is all this achieved? And Two, at what cost?</a:t>
            </a:r>
          </a:p>
          <a:p>
            <a:endParaRPr lang="en-US" baseline="0" dirty="0"/>
          </a:p>
          <a:p>
            <a:r>
              <a:rPr lang="en-US" baseline="0" dirty="0"/>
              <a:t>SplashPlay not only is unique in its approach to gaming, it is equally unique in its approach to business.  The answers to these two questions are</a:t>
            </a:r>
          </a:p>
          <a:p>
            <a:endParaRPr lang="en-US" dirty="0"/>
          </a:p>
          <a:p>
            <a:r>
              <a:rPr lang="en-US" dirty="0"/>
              <a:t>Click</a:t>
            </a:r>
          </a:p>
          <a:p>
            <a:endParaRPr lang="en-US" dirty="0"/>
          </a:p>
          <a:p>
            <a:r>
              <a:rPr lang="en-US" dirty="0"/>
              <a:t>Mobile gaming and at no cost.</a:t>
            </a:r>
          </a:p>
          <a:p>
            <a:endParaRPr lang="en-US" dirty="0"/>
          </a:p>
          <a:p>
            <a:r>
              <a:rPr lang="en-US" dirty="0"/>
              <a:t>That’s right.  No cost.  Indulge me for a few minutes as I share with you a truly interesting and unique</a:t>
            </a:r>
            <a:r>
              <a:rPr lang="en-US" baseline="0" dirty="0"/>
              <a:t> approach to marketing.  Mobile Gamification.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5CE4E-D45A-4B8B-8E6E-B40F4C17254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212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Slide 3</a:t>
            </a:r>
          </a:p>
          <a:p>
            <a:endParaRPr lang="en-US" dirty="0"/>
          </a:p>
          <a:p>
            <a:r>
              <a:rPr lang="en-US" dirty="0"/>
              <a:t>New customer acquisition, effectively engaging existing customers, provide better value</a:t>
            </a:r>
            <a:r>
              <a:rPr lang="en-US" baseline="0" dirty="0"/>
              <a:t> to customers, stimulate social media engagement, provide a mechanism for affordable delivery of offers and deals, achieve a competitive advantage and stimulate customer loyalty.</a:t>
            </a:r>
          </a:p>
          <a:p>
            <a:endParaRPr lang="en-US" baseline="0" dirty="0"/>
          </a:p>
          <a:p>
            <a:r>
              <a:rPr lang="en-US" baseline="0" dirty="0"/>
              <a:t>Click</a:t>
            </a:r>
          </a:p>
          <a:p>
            <a:endParaRPr lang="en-US" baseline="0" dirty="0"/>
          </a:p>
          <a:p>
            <a:r>
              <a:rPr lang="en-US" dirty="0"/>
              <a:t>Certainly all worthy objectives.</a:t>
            </a:r>
            <a:r>
              <a:rPr lang="en-US" baseline="0" dirty="0"/>
              <a:t>  But, naturally begs two relevant questions:  One, is all this achieved? And Two, at what cost?</a:t>
            </a:r>
          </a:p>
          <a:p>
            <a:endParaRPr lang="en-US" baseline="0" dirty="0"/>
          </a:p>
          <a:p>
            <a:r>
              <a:rPr lang="en-US" baseline="0" dirty="0"/>
              <a:t>SplashPlay not only is unique in its approach to gaming, it is equally unique in its approach to business.  The answers to these two questions are</a:t>
            </a:r>
          </a:p>
          <a:p>
            <a:endParaRPr lang="en-US" dirty="0"/>
          </a:p>
          <a:p>
            <a:r>
              <a:rPr lang="en-US" dirty="0"/>
              <a:t>Click</a:t>
            </a:r>
          </a:p>
          <a:p>
            <a:endParaRPr lang="en-US" dirty="0"/>
          </a:p>
          <a:p>
            <a:r>
              <a:rPr lang="en-US" dirty="0"/>
              <a:t>Mobile gaming and at no cost.</a:t>
            </a:r>
          </a:p>
          <a:p>
            <a:endParaRPr lang="en-US" dirty="0"/>
          </a:p>
          <a:p>
            <a:r>
              <a:rPr lang="en-US" dirty="0"/>
              <a:t>That’s right.  No cost.  Indulge me for a few minutes as I share with you a truly interesting and unique</a:t>
            </a:r>
            <a:r>
              <a:rPr lang="en-US" baseline="0" dirty="0"/>
              <a:t> approach to marketing.  Mobile Gamification.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5CE4E-D45A-4B8B-8E6E-B40F4C17254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6655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Slide 3</a:t>
            </a:r>
          </a:p>
          <a:p>
            <a:endParaRPr lang="en-US" dirty="0"/>
          </a:p>
          <a:p>
            <a:r>
              <a:rPr lang="en-US" dirty="0"/>
              <a:t>New customer acquisition, effectively engaging existing customers, provide better value</a:t>
            </a:r>
            <a:r>
              <a:rPr lang="en-US" baseline="0" dirty="0"/>
              <a:t> to customers, stimulate social media engagement, provide a mechanism for affordable delivery of offers and deals, achieve a competitive advantage and stimulate customer loyalty.</a:t>
            </a:r>
          </a:p>
          <a:p>
            <a:endParaRPr lang="en-US" baseline="0" dirty="0"/>
          </a:p>
          <a:p>
            <a:r>
              <a:rPr lang="en-US" baseline="0" dirty="0"/>
              <a:t>Click</a:t>
            </a:r>
          </a:p>
          <a:p>
            <a:endParaRPr lang="en-US" baseline="0" dirty="0"/>
          </a:p>
          <a:p>
            <a:r>
              <a:rPr lang="en-US" dirty="0"/>
              <a:t>Certainly all worthy objectives.</a:t>
            </a:r>
            <a:r>
              <a:rPr lang="en-US" baseline="0" dirty="0"/>
              <a:t>  But, naturally begs two relevant questions:  One, is all this achieved? And Two, at what cost?</a:t>
            </a:r>
          </a:p>
          <a:p>
            <a:endParaRPr lang="en-US" baseline="0" dirty="0"/>
          </a:p>
          <a:p>
            <a:r>
              <a:rPr lang="en-US" baseline="0" dirty="0"/>
              <a:t>SplashPlay not only is unique in its approach to gaming, it is equally unique in its approach to business.  The answers to these two questions are</a:t>
            </a:r>
          </a:p>
          <a:p>
            <a:endParaRPr lang="en-US" dirty="0"/>
          </a:p>
          <a:p>
            <a:r>
              <a:rPr lang="en-US" dirty="0"/>
              <a:t>Click</a:t>
            </a:r>
          </a:p>
          <a:p>
            <a:endParaRPr lang="en-US" dirty="0"/>
          </a:p>
          <a:p>
            <a:r>
              <a:rPr lang="en-US" dirty="0"/>
              <a:t>Mobile gaming and at no cost.</a:t>
            </a:r>
          </a:p>
          <a:p>
            <a:endParaRPr lang="en-US" dirty="0"/>
          </a:p>
          <a:p>
            <a:r>
              <a:rPr lang="en-US" dirty="0"/>
              <a:t>That’s right.  No cost.  Indulge me for a few minutes as I share with you a truly interesting and unique</a:t>
            </a:r>
            <a:r>
              <a:rPr lang="en-US" baseline="0" dirty="0"/>
              <a:t> approach to marketing.  Mobile Gamification.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5CE4E-D45A-4B8B-8E6E-B40F4C17254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077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Slide 3</a:t>
            </a:r>
          </a:p>
          <a:p>
            <a:endParaRPr lang="en-US" dirty="0"/>
          </a:p>
          <a:p>
            <a:r>
              <a:rPr lang="en-US" dirty="0"/>
              <a:t>New customer acquisition, effectively engaging existing customers, provide better value</a:t>
            </a:r>
            <a:r>
              <a:rPr lang="en-US" baseline="0" dirty="0"/>
              <a:t> to customers, stimulate social media engagement, provide a mechanism for affordable delivery of offers and deals, achieve a competitive advantage and stimulate customer loyalty.</a:t>
            </a:r>
          </a:p>
          <a:p>
            <a:endParaRPr lang="en-US" baseline="0" dirty="0"/>
          </a:p>
          <a:p>
            <a:r>
              <a:rPr lang="en-US" baseline="0" dirty="0"/>
              <a:t>Click</a:t>
            </a:r>
          </a:p>
          <a:p>
            <a:endParaRPr lang="en-US" baseline="0" dirty="0"/>
          </a:p>
          <a:p>
            <a:r>
              <a:rPr lang="en-US" dirty="0"/>
              <a:t>Certainly all worthy objectives.</a:t>
            </a:r>
            <a:r>
              <a:rPr lang="en-US" baseline="0" dirty="0"/>
              <a:t>  But, naturally begs two relevant questions:  One, is all this achieved? And Two, at what cost?</a:t>
            </a:r>
          </a:p>
          <a:p>
            <a:endParaRPr lang="en-US" baseline="0" dirty="0"/>
          </a:p>
          <a:p>
            <a:r>
              <a:rPr lang="en-US" baseline="0" dirty="0"/>
              <a:t>SplashPlay not only is unique in its approach to gaming, it is equally unique in its approach to business.  The answers to these two questions are</a:t>
            </a:r>
          </a:p>
          <a:p>
            <a:endParaRPr lang="en-US" dirty="0"/>
          </a:p>
          <a:p>
            <a:r>
              <a:rPr lang="en-US" dirty="0"/>
              <a:t>Click</a:t>
            </a:r>
          </a:p>
          <a:p>
            <a:endParaRPr lang="en-US" dirty="0"/>
          </a:p>
          <a:p>
            <a:r>
              <a:rPr lang="en-US" dirty="0"/>
              <a:t>Mobile gaming and at no cost.</a:t>
            </a:r>
          </a:p>
          <a:p>
            <a:endParaRPr lang="en-US" dirty="0"/>
          </a:p>
          <a:p>
            <a:r>
              <a:rPr lang="en-US" dirty="0"/>
              <a:t>That’s right.  No cost.  Indulge me for a few minutes as I share with you a truly interesting and unique</a:t>
            </a:r>
            <a:r>
              <a:rPr lang="en-US" baseline="0" dirty="0"/>
              <a:t> approach to marketing.  Mobile Gamification.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5CE4E-D45A-4B8B-8E6E-B40F4C17254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9803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Slide 3</a:t>
            </a:r>
          </a:p>
          <a:p>
            <a:endParaRPr lang="en-US" dirty="0"/>
          </a:p>
          <a:p>
            <a:r>
              <a:rPr lang="en-US" dirty="0"/>
              <a:t>New customer acquisition, effectively engaging existing customers, provide better value</a:t>
            </a:r>
            <a:r>
              <a:rPr lang="en-US" baseline="0" dirty="0"/>
              <a:t> to customers, stimulate social media engagement, provide a mechanism for affordable delivery of offers and deals, achieve a competitive advantage and stimulate customer loyalty.</a:t>
            </a:r>
          </a:p>
          <a:p>
            <a:endParaRPr lang="en-US" baseline="0" dirty="0"/>
          </a:p>
          <a:p>
            <a:r>
              <a:rPr lang="en-US" baseline="0" dirty="0"/>
              <a:t>Click</a:t>
            </a:r>
          </a:p>
          <a:p>
            <a:endParaRPr lang="en-US" baseline="0" dirty="0"/>
          </a:p>
          <a:p>
            <a:r>
              <a:rPr lang="en-US" dirty="0"/>
              <a:t>Certainly all worthy objectives.</a:t>
            </a:r>
            <a:r>
              <a:rPr lang="en-US" baseline="0" dirty="0"/>
              <a:t>  But, naturally begs two relevant questions:  One, is all this achieved? And Two, at what cost?</a:t>
            </a:r>
          </a:p>
          <a:p>
            <a:endParaRPr lang="en-US" baseline="0" dirty="0"/>
          </a:p>
          <a:p>
            <a:r>
              <a:rPr lang="en-US" baseline="0" dirty="0"/>
              <a:t>SplashPlay not only is unique in its approach to gaming, it is equally unique in its approach to business.  The answers to these two questions are</a:t>
            </a:r>
          </a:p>
          <a:p>
            <a:endParaRPr lang="en-US" dirty="0"/>
          </a:p>
          <a:p>
            <a:r>
              <a:rPr lang="en-US" dirty="0"/>
              <a:t>Click</a:t>
            </a:r>
          </a:p>
          <a:p>
            <a:endParaRPr lang="en-US" dirty="0"/>
          </a:p>
          <a:p>
            <a:r>
              <a:rPr lang="en-US" dirty="0"/>
              <a:t>Mobile gaming and at no cost.</a:t>
            </a:r>
          </a:p>
          <a:p>
            <a:endParaRPr lang="en-US" dirty="0"/>
          </a:p>
          <a:p>
            <a:r>
              <a:rPr lang="en-US" dirty="0"/>
              <a:t>That’s right.  No cost.  Indulge me for a few minutes as I share with you a truly interesting and unique</a:t>
            </a:r>
            <a:r>
              <a:rPr lang="en-US" baseline="0" dirty="0"/>
              <a:t> approach to marketing.  Mobile Gamification.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5CE4E-D45A-4B8B-8E6E-B40F4C17254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9469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Slide 3</a:t>
            </a:r>
          </a:p>
          <a:p>
            <a:endParaRPr lang="en-US" dirty="0"/>
          </a:p>
          <a:p>
            <a:r>
              <a:rPr lang="en-US" dirty="0"/>
              <a:t>New customer acquisition, effectively engaging existing customers, provide better value</a:t>
            </a:r>
            <a:r>
              <a:rPr lang="en-US" baseline="0" dirty="0"/>
              <a:t> to customers, stimulate social media engagement, provide a mechanism for affordable delivery of offers and deals, achieve a competitive advantage and stimulate customer loyalty.</a:t>
            </a:r>
          </a:p>
          <a:p>
            <a:endParaRPr lang="en-US" baseline="0" dirty="0"/>
          </a:p>
          <a:p>
            <a:r>
              <a:rPr lang="en-US" baseline="0" dirty="0"/>
              <a:t>Click</a:t>
            </a:r>
          </a:p>
          <a:p>
            <a:endParaRPr lang="en-US" baseline="0" dirty="0"/>
          </a:p>
          <a:p>
            <a:r>
              <a:rPr lang="en-US" dirty="0"/>
              <a:t>Certainly all worthy objectives.</a:t>
            </a:r>
            <a:r>
              <a:rPr lang="en-US" baseline="0" dirty="0"/>
              <a:t>  But, naturally begs two relevant questions:  One, is all this achieved? And Two, at what cost?</a:t>
            </a:r>
          </a:p>
          <a:p>
            <a:endParaRPr lang="en-US" baseline="0" dirty="0"/>
          </a:p>
          <a:p>
            <a:r>
              <a:rPr lang="en-US" baseline="0" dirty="0"/>
              <a:t>SplashPlay not only is unique in its approach to gaming, it is equally unique in its approach to business.  The answers to these two questions are</a:t>
            </a:r>
          </a:p>
          <a:p>
            <a:endParaRPr lang="en-US" dirty="0"/>
          </a:p>
          <a:p>
            <a:r>
              <a:rPr lang="en-US" dirty="0"/>
              <a:t>Click</a:t>
            </a:r>
          </a:p>
          <a:p>
            <a:endParaRPr lang="en-US" dirty="0"/>
          </a:p>
          <a:p>
            <a:r>
              <a:rPr lang="en-US" dirty="0"/>
              <a:t>Mobile gaming and at no cost.</a:t>
            </a:r>
          </a:p>
          <a:p>
            <a:endParaRPr lang="en-US" dirty="0"/>
          </a:p>
          <a:p>
            <a:r>
              <a:rPr lang="en-US" dirty="0"/>
              <a:t>That’s right.  No cost.  Indulge me for a few minutes as I share with you a truly interesting and unique</a:t>
            </a:r>
            <a:r>
              <a:rPr lang="en-US" baseline="0" dirty="0"/>
              <a:t> approach to marketing.  Mobile Gamification.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5CE4E-D45A-4B8B-8E6E-B40F4C17254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26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52100">
            <a:off x="-10687" y="341745"/>
            <a:ext cx="914598" cy="9145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5153025" y="6600040"/>
            <a:ext cx="383857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" dirty="0"/>
              <a:t>SESSION 1 MASTER</a:t>
            </a:r>
            <a:r>
              <a:rPr lang="en-US" sz="600" baseline="0" dirty="0"/>
              <a:t>_v1.0.8</a:t>
            </a:r>
          </a:p>
        </p:txBody>
      </p:sp>
      <p:sp>
        <p:nvSpPr>
          <p:cNvPr id="21" name="Footer Placeholder 4"/>
          <p:cNvSpPr txBox="1">
            <a:spLocks/>
          </p:cNvSpPr>
          <p:nvPr userDrawn="1"/>
        </p:nvSpPr>
        <p:spPr>
          <a:xfrm>
            <a:off x="320842" y="6473040"/>
            <a:ext cx="385762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900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Copyright © 2015/2016, SplashPlay, Inc.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SplashPlay, Quiz Glass, SplashTrivia and Owl are trademarks of SplashPlay, Inc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4808275" y="43044"/>
            <a:ext cx="4183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/>
              <a:t>Confidential / 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Property of </a:t>
            </a:r>
            <a:r>
              <a:rPr lang="en-US" sz="1800" b="1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SplashPlay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Inc</a:t>
            </a:r>
            <a:r>
              <a:rPr lang="en-US" b="1" baseline="0" dirty="0"/>
              <a:t>.</a:t>
            </a:r>
            <a:endParaRPr lang="en-US" b="1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0" y="-5080"/>
            <a:ext cx="38100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93" y="64543"/>
            <a:ext cx="609600" cy="457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2827"/>
    </mc:Choice>
    <mc:Fallback xmlns="">
      <p:transition advTm="22827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05D1E-7F20-44CE-9590-199250FB75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2827"/>
    </mc:Choice>
    <mc:Fallback xmlns="">
      <p:transition advTm="22827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05D1E-7F20-44CE-9590-199250FB75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2827"/>
    </mc:Choice>
    <mc:Fallback xmlns="">
      <p:transition advTm="22827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52100">
            <a:off x="-10687" y="341745"/>
            <a:ext cx="914598" cy="914598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0" y="-5080"/>
            <a:ext cx="38100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6193" y="274638"/>
            <a:ext cx="7460607" cy="1143000"/>
          </a:xfrm>
        </p:spPr>
        <p:txBody>
          <a:bodyPr/>
          <a:lstStyle>
            <a:lvl1pPr algn="r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467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381000" y="6492081"/>
            <a:ext cx="385762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900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Copyright © 2015/2016, SplashPlay, Inc.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SplashPlay, Quiz Glass, SplashTrivia and Owl are trademarks of SplashPlay, Inc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6132099" y="43044"/>
            <a:ext cx="28595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/>
              <a:t>Confidential / Property</a:t>
            </a:r>
            <a:r>
              <a:rPr lang="en-US" sz="1200" b="1" baseline="0" dirty="0"/>
              <a:t> of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SplashPlay</a:t>
            </a:r>
            <a:r>
              <a:rPr lang="en-US" sz="1200" b="1" baseline="0" dirty="0"/>
              <a:t>, Inc.</a:t>
            </a:r>
            <a:endParaRPr lang="en-US" sz="1200" b="1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57" y="46038"/>
            <a:ext cx="609600" cy="457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2827"/>
    </mc:Choice>
    <mc:Fallback xmlns="">
      <p:transition advTm="22827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05D1E-7F20-44CE-9590-199250FB75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2827"/>
    </mc:Choice>
    <mc:Fallback xmlns="">
      <p:transition advTm="22827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05D1E-7F20-44CE-9590-199250FB75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2827"/>
    </mc:Choice>
    <mc:Fallback xmlns="">
      <p:transition advTm="22827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05D1E-7F20-44CE-9590-199250FB75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2827"/>
    </mc:Choice>
    <mc:Fallback xmlns="">
      <p:transition advTm="22827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05D1E-7F20-44CE-9590-199250FB75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2827"/>
    </mc:Choice>
    <mc:Fallback xmlns="">
      <p:transition advTm="22827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05D1E-7F20-44CE-9590-199250FB75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2827"/>
    </mc:Choice>
    <mc:Fallback xmlns="">
      <p:transition advTm="22827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05D1E-7F20-44CE-9590-199250FB75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2827"/>
    </mc:Choice>
    <mc:Fallback xmlns="">
      <p:transition advTm="22827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05D1E-7F20-44CE-9590-199250FB75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2827"/>
    </mc:Choice>
    <mc:Fallback xmlns="">
      <p:transition advTm="22827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05D1E-7F20-44CE-9590-199250FB75E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 advTm="22827"/>
    </mc:Choice>
    <mc:Fallback xmlns="">
      <p:transition advTm="22827"/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plashtrivia.com/a221" TargetMode="External"/><Relationship Id="rId3" Type="http://schemas.openxmlformats.org/officeDocument/2006/relationships/slide" Target="slide1.xml"/><Relationship Id="rId7" Type="http://schemas.openxmlformats.org/officeDocument/2006/relationships/slide" Target="slide2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slide" Target="slide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5" Type="http://schemas.openxmlformats.org/officeDocument/2006/relationships/slide" Target="slide1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3.xml"/><Relationship Id="rId7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endCxn id="6" idx="6"/>
          </p:cNvCxnSpPr>
          <p:nvPr/>
        </p:nvCxnSpPr>
        <p:spPr>
          <a:xfrm>
            <a:off x="1752600" y="3093132"/>
            <a:ext cx="4876800" cy="906"/>
          </a:xfrm>
          <a:prstGeom prst="line">
            <a:avLst/>
          </a:prstGeom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hlinkClick r:id="rId3" action="ppaction://hlinksldjump"/>
          </p:cNvPr>
          <p:cNvSpPr/>
          <p:nvPr/>
        </p:nvSpPr>
        <p:spPr>
          <a:xfrm>
            <a:off x="6248400" y="2903538"/>
            <a:ext cx="381000" cy="3810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104900" y="3282726"/>
            <a:ext cx="7077075" cy="151787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SESSON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November 30, 2016</a:t>
            </a:r>
          </a:p>
        </p:txBody>
      </p:sp>
      <p:sp>
        <p:nvSpPr>
          <p:cNvPr id="2" name="AutoShape 2" descr="data:image/jpeg;base64,/9j/4AAQSkZJRgABAQAAAQABAAD/2wBDAAkGBwgHBgkIBwgKCgkLDRYPDQwMDRsUFRAWIB0iIiAdHx8kKDQsJCYxJx8fLT0tMTU3Ojo6Iys/RD84QzQ5Ojf/2wBDAQoKCg0MDRoPDxo3JR8lNzc3Nzc3Nzc3Nzc3Nzc3Nzc3Nzc3Nzc3Nzc3Nzc3Nzc3Nzc3Nzc3Nzc3Nzc3Nzc3Nzf/wAARCABaAGkDASIAAhEBAxEB/8QAHAAAAgMBAQEBAAAAAAAAAAAAAAYEBQcDAQII/8QAPxAAAQMCAwUDCAgEBwAAAAAAAQACAwQRBQYhEhMxQWEiUXEHI4GRscHR8BQyQmJykqHhFSRDwhY0RFJjgrL/xAAZAQADAQEBAAAAAAAAAAAAAAAAAQIDBQT/xAAkEQACAgIBBAEFAAAAAAAAAAAAAQIRAwQSITFBYQUjQlGBkf/aAAwDAQACEQMRAD8A3FCEIAEIS9mDNFPhhdBTgT1Q4tv2WfiPf09iAboYC4NBLiABxJKrKnMWEUxIlr4SRyjJf/5us7rcSxDFZLVM0ktz2YmizR4NCIsGq5NS1kY++74KuJHIef8AGGC3/wAw/wAdy/4KXS5hwiqIEVfDc8A87BP5rJAOBTcN9HfwK4TYNVxg7IZIPuO1/VCQcmayCCAQQQea9WSUOK4jhEtqeaSMD60L9Wn/AKn3J6y9mmmxVwgnAp6u2jCey/8ACfd7UmikxhQhCQwQhCABCFwrqllHSTVMv1ImFx625IAoM3Y+cPYKOkdaqkbdzh/Tb8T88km0NBJXSE8Iwe08/OpXwXT4piLnvN5p33ceQ/YD2JoghZBC2KMWa0evqrSMm7ZzpqWGlZsQsA7zzPiV1XriQNBc9ygVVTO3s7sxg873uvPs7UNePKV/w2w4JZZVE9lqAKxrb9kDZJ6n5ClKlOvFSqeqkFmFpkHK3ELkaXyqeSSy/c7Xn9HR2dFqCcPCJFTTRVLNiZgcOR5jwS5iFDJQyBzSXRk9l44g9eqZw69gQWk8AbL4miZNG6ORu01wsQu+mmrRyWqZaZNzCcSi+hVj71cYu1x/qt7/ABHP196aFjm1PhOJNfE60sLw5ju8fvz9K1vD6uOuooKqH6krA4Du6ejgpaKi7JCEISKBLOfKgx4THA0238oDurRr7bJmSd5QydmgHK8n9qaFLsUuXYQXSznlZo9p9yvFRUkZky7iDGGoD3xygGmIEt9j7F7dru62SjRVuOYbTRuoKarZT+cbZ1NKY3neQAybDruj7DpDbUXY4gG5TszSs0tc3sDgWuAIPELPqrG8yTRiSWlBlpg2eOOKmmbd+5vqCBdpc52l76AWBBUk5gzH9FqZ3CnDIYmlpFHId44ySjS5bqGxt0NgS4G4BFx01TKSa7DJJTEVO6bwOoJ7lYRRMibssHieZXMv7Mcxje6Qx32Gts7Wx4E6JYx3N1RRudTwYbPTym4ElW3Z9LQCQ71rn6+pi1ZSn+X09I6P193jCHjuSsax2OjzHh1IXDd6783+rt6Mv6f0KvjosenkfPJJLO90kkhJe9xuXHqmfAs4Ppo46XE2STAENjmYAX9ARz8Rr0K3x7Ct8j2bnxMo4ovF1aXX37GDMUN2xTjiDsH2j3po8ndWZcKmpnG5gl0Hc12vt2kt4nPHV4S6WNsrW3aRvInMPHucAVa+TQnf4iOWzH7XL0t2jhU4ypj2hCFJYJXz7AX4dTzAX3ctj0BHxATQoeLUYr8Onpja729m/Jw1H62QJq0JGXHgxzRcw4OHp09yuLJYw6Y0da0yAhtyyQHl3+pNNrjRaGRztqvCTdFRLuIy7dySH/bG25WZ5v8AKRV0ZfQ4fhNVQ1LgQJ6+MNLeV2M1DvG9uhTjFydIZdVGaIWeUeHBjI3c/RTC4/8AO4hwH5W28XJorKSnrad1PVxNlidxa4fNj1X5qfLK+Z07pXmZzzIZS47Rfe+1fvvrdahlbynxOZDRZgilM5IY2qgZtbw8tpg1v+EG5PAK54uhSbi00+pExjBJ6HGxh0AMpmINOT9ppPPw1v4XT3gWX6TB4WlrRLVEdudw1PQdw+SpjYKevrqTEmNf5mKRrN5G5h7WzycAeAPrU4heTHhUZNnR2/kcmfFGF+OvtlNmBwbRtZfV7x6h8hXPk2gLaeuqDwe9jAfAE/3JYxqoFRVlrNWR9kdTz+ei0bLeHnDcHp4Hi0ttuT8R1I9HD0LVnNj3LRCEKTQEIQgBKzhhBinNfAzzUh86B9l3f6fb4qJg+IAAU1Q61tGPPsKfpI2yxujkaHMcLOaRcEJNxjLT6dzpaIF8B12eLmfEKkzOUfKJxYVBxjB6LGaF9HiNO2aF3I8WnvaeR6hRaKrqqdoY60sY4NcdR4FWTMRpiPOF0Z+8PgqEfn6uyfiEGcDlyAGSV7wYpXDQxHXeHwF79QQOS2fLOU8Ly3TBlFCHVDh52qkF5JD48h0Giluiwr+OjFzLF9JbSfRg6+uyXbRH6fN13mxeiYOy90h7mN+KuU21QWSC1U2MYgImugp3XkIs5w+z+64V+MTzAti8yzodT6VLwLLM+IObNVtdDS8ddHP8O4dVHYO585PwU1ta2rnb/LQOuL/beOA8Bx9S0Nc6eCKmhZDAxrI2CzWtGgXRQ3ZolQIQhIYIQhAAhCEAQavCqSqJc+PZeeL2aFUtZlV8jrw1YtyD2e8fBNC8TsTSEw5PrD/qYB+b4LrBkw3/AJit07o4/eT7k3rxFsXFFXh+X8OoSHsh3kg4SSnaI8OQ9StUISKBCEIAEIQgD//Z"/>
          <p:cNvSpPr>
            <a:spLocks noChangeAspect="1" noChangeArrowheads="1"/>
          </p:cNvSpPr>
          <p:nvPr/>
        </p:nvSpPr>
        <p:spPr bwMode="auto">
          <a:xfrm>
            <a:off x="155575" y="-433388"/>
            <a:ext cx="1000125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BDAAkGBwgHBgkIBwgKCgkLDRYPDQwMDRsUFRAWIB0iIiAdHx8kKDQsJCYxJx8fLT0tMTU3Ojo6Iys/RD84QzQ5Ojf/2wBDAQoKCg0MDRoPDxo3JR8lNzc3Nzc3Nzc3Nzc3Nzc3Nzc3Nzc3Nzc3Nzc3Nzc3Nzc3Nzc3Nzc3Nzc3Nzc3Nzc3Nzf/wAARCABaAGkDASIAAhEBAxEB/8QAHAAAAgMBAQEBAAAAAAAAAAAAAAYEBQcDAQII/8QAPxAAAQMCAwUDCAgEBwAAAAAAAQACAwQRBQYhEhMxQWEiUXEHI4GRscHR8BQyQmJykqHhFSRDwhY0RFJjgrL/xAAZAQADAQEBAAAAAAAAAAAAAAAAAQIDBQT/xAAkEQACAgIBBAEFAAAAAAAAAAAAAQIRAwQSITFBYQUjQlGBkf/aAAwDAQACEQMRAD8A3FCEIAEIS9mDNFPhhdBTgT1Q4tv2WfiPf09iAboYC4NBLiABxJKrKnMWEUxIlr4SRyjJf/5us7rcSxDFZLVM0ktz2YmizR4NCIsGq5NS1kY++74KuJHIef8AGGC3/wAw/wAdy/4KXS5hwiqIEVfDc8A87BP5rJAOBTcN9HfwK4TYNVxg7IZIPuO1/VCQcmayCCAQQQea9WSUOK4jhEtqeaSMD60L9Wn/AKn3J6y9mmmxVwgnAp6u2jCey/8ACfd7UmikxhQhCQwQhCABCFwrqllHSTVMv1ImFx625IAoM3Y+cPYKOkdaqkbdzh/Tb8T88km0NBJXSE8Iwe08/OpXwXT4piLnvN5p33ceQ/YD2JoghZBC2KMWa0evqrSMm7ZzpqWGlZsQsA7zzPiV1XriQNBc9ygVVTO3s7sxg873uvPs7UNePKV/w2w4JZZVE9lqAKxrb9kDZJ6n5ClKlOvFSqeqkFmFpkHK3ELkaXyqeSSy/c7Xn9HR2dFqCcPCJFTTRVLNiZgcOR5jwS5iFDJQyBzSXRk9l44g9eqZw69gQWk8AbL4miZNG6ORu01wsQu+mmrRyWqZaZNzCcSi+hVj71cYu1x/qt7/ABHP196aFjm1PhOJNfE60sLw5ju8fvz9K1vD6uOuooKqH6krA4Du6ejgpaKi7JCEISKBLOfKgx4THA0238oDurRr7bJmSd5QydmgHK8n9qaFLsUuXYQXSznlZo9p9yvFRUkZky7iDGGoD3xygGmIEt9j7F7dru62SjRVuOYbTRuoKarZT+cbZ1NKY3neQAybDruj7DpDbUXY4gG5TszSs0tc3sDgWuAIPELPqrG8yTRiSWlBlpg2eOOKmmbd+5vqCBdpc52l76AWBBUk5gzH9FqZ3CnDIYmlpFHId44ySjS5bqGxt0NgS4G4BFx01TKSa7DJJTEVO6bwOoJ7lYRRMibssHieZXMv7Mcxje6Qx32Gts7Wx4E6JYx3N1RRudTwYbPTym4ElW3Z9LQCQ71rn6+pi1ZSn+X09I6P193jCHjuSsax2OjzHh1IXDd6783+rt6Mv6f0KvjosenkfPJJLO90kkhJe9xuXHqmfAs4Ppo46XE2STAENjmYAX9ARz8Rr0K3x7Ct8j2bnxMo4ovF1aXX37GDMUN2xTjiDsH2j3po8ndWZcKmpnG5gl0Hc12vt2kt4nPHV4S6WNsrW3aRvInMPHucAVa+TQnf4iOWzH7XL0t2jhU4ypj2hCFJYJXz7AX4dTzAX3ctj0BHxATQoeLUYr8Onpja729m/Jw1H62QJq0JGXHgxzRcw4OHp09yuLJYw6Y0da0yAhtyyQHl3+pNNrjRaGRztqvCTdFRLuIy7dySH/bG25WZ5v8AKRV0ZfQ4fhNVQ1LgQJ6+MNLeV2M1DvG9uhTjFydIZdVGaIWeUeHBjI3c/RTC4/8AO4hwH5W28XJorKSnrad1PVxNlidxa4fNj1X5qfLK+Z07pXmZzzIZS47Rfe+1fvvrdahlbynxOZDRZgilM5IY2qgZtbw8tpg1v+EG5PAK54uhSbi00+pExjBJ6HGxh0AMpmINOT9ppPPw1v4XT3gWX6TB4WlrRLVEdudw1PQdw+SpjYKevrqTEmNf5mKRrN5G5h7WzycAeAPrU4heTHhUZNnR2/kcmfFGF+OvtlNmBwbRtZfV7x6h8hXPk2gLaeuqDwe9jAfAE/3JYxqoFRVlrNWR9kdTz+ei0bLeHnDcHp4Hi0ttuT8R1I9HD0LVnNj3LRCEKTQEIQgBKzhhBinNfAzzUh86B9l3f6fb4qJg+IAAU1Q61tGPPsKfpI2yxujkaHMcLOaRcEJNxjLT6dzpaIF8B12eLmfEKkzOUfKJxYVBxjB6LGaF9HiNO2aF3I8WnvaeR6hRaKrqqdoY60sY4NcdR4FWTMRpiPOF0Z+8PgqEfn6uyfiEGcDlyAGSV7wYpXDQxHXeHwF79QQOS2fLOU8Ly3TBlFCHVDh52qkF5JD48h0Giluiwr+OjFzLF9JbSfRg6+uyXbRH6fN13mxeiYOy90h7mN+KuU21QWSC1U2MYgImugp3XkIs5w+z+64V+MTzAti8yzodT6VLwLLM+IObNVtdDS8ddHP8O4dVHYO585PwU1ta2rnb/LQOuL/beOA8Bx9S0Nc6eCKmhZDAxrI2CzWtGgXRQ3ZolQIQhIYIQhAAhCEAQavCqSqJc+PZeeL2aFUtZlV8jrw1YtyD2e8fBNC8TsTSEw5PrD/qYB+b4LrBkw3/AJit07o4/eT7k3rxFsXFFXh+X8OoSHsh3kg4SSnaI8OQ9StUISKBCEIAEIQgD//Z"/>
          <p:cNvSpPr>
            <a:spLocks noChangeAspect="1" noChangeArrowheads="1"/>
          </p:cNvSpPr>
          <p:nvPr/>
        </p:nvSpPr>
        <p:spPr bwMode="auto">
          <a:xfrm>
            <a:off x="307975" y="-280988"/>
            <a:ext cx="1000125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301889"/>
            <a:ext cx="2133117" cy="15998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: Rounded Corners 3">
            <a:hlinkClick r:id="rId5" action="ppaction://hlinksldjump"/>
          </p:cNvPr>
          <p:cNvSpPr/>
          <p:nvPr/>
        </p:nvSpPr>
        <p:spPr>
          <a:xfrm>
            <a:off x="7386879" y="895851"/>
            <a:ext cx="1752600" cy="685800"/>
          </a:xfrm>
          <a:prstGeom prst="roundRect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Sponsor Agreement</a:t>
            </a:r>
          </a:p>
        </p:txBody>
      </p:sp>
      <p:sp>
        <p:nvSpPr>
          <p:cNvPr id="10" name="Rectangle: Rounded Corners 9">
            <a:hlinkClick r:id="rId6" action="ppaction://hlinksldjump"/>
          </p:cNvPr>
          <p:cNvSpPr/>
          <p:nvPr/>
        </p:nvSpPr>
        <p:spPr>
          <a:xfrm>
            <a:off x="7386879" y="1691476"/>
            <a:ext cx="1752600" cy="685800"/>
          </a:xfrm>
          <a:prstGeom prst="roundRect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Sponsor Insertion Order</a:t>
            </a:r>
          </a:p>
        </p:txBody>
      </p:sp>
      <p:sp>
        <p:nvSpPr>
          <p:cNvPr id="11" name="Rectangle: Rounded Corners 10">
            <a:hlinkClick r:id="rId7" action="ppaction://hlinksldjump"/>
          </p:cNvPr>
          <p:cNvSpPr/>
          <p:nvPr/>
        </p:nvSpPr>
        <p:spPr>
          <a:xfrm>
            <a:off x="7386879" y="2487101"/>
            <a:ext cx="1752600" cy="685800"/>
          </a:xfrm>
          <a:prstGeom prst="roundRect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Selling</a:t>
            </a:r>
          </a:p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SplashPlay</a:t>
            </a:r>
          </a:p>
        </p:txBody>
      </p:sp>
      <p:sp>
        <p:nvSpPr>
          <p:cNvPr id="12" name="Rectangle: Rounded Corners 11">
            <a:hlinkClick r:id="rId8"/>
          </p:cNvPr>
          <p:cNvSpPr/>
          <p:nvPr/>
        </p:nvSpPr>
        <p:spPr>
          <a:xfrm>
            <a:off x="7386879" y="3282726"/>
            <a:ext cx="1752600" cy="685800"/>
          </a:xfrm>
          <a:prstGeom prst="roundRect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Game Demonstration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 mod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87330" y="1676400"/>
            <a:ext cx="3638905" cy="48490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2" name="Title 1"/>
          <p:cNvSpPr txBox="1">
            <a:spLocks/>
          </p:cNvSpPr>
          <p:nvPr/>
        </p:nvSpPr>
        <p:spPr>
          <a:xfrm>
            <a:off x="1752600" y="658090"/>
            <a:ext cx="7077075" cy="762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Game Sponsor Agreement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09633" y="1676400"/>
            <a:ext cx="8029567" cy="4495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Section 10: Content &amp; Marketing Material</a:t>
            </a:r>
          </a:p>
          <a:p>
            <a:pPr marL="623888" marR="0" lvl="0" indent="-166688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Sponsor shall…</a:t>
            </a:r>
          </a:p>
          <a:p>
            <a:pPr marL="1081088" lvl="1" indent="-166688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Provide Copy, Compatible Artwork and any material necessary for SplashPlay to provide its services.</a:t>
            </a:r>
          </a:p>
          <a:p>
            <a:pPr marL="1081088" lvl="1" indent="-166688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Represent and warrant that it has the right to publish content.</a:t>
            </a:r>
          </a:p>
          <a:p>
            <a:pPr marL="1081088" lvl="1" indent="-166688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Authorize SplashPlay to use Sponsor’s its name, logo, trademarks, etc. is providing SplashPlay services.</a:t>
            </a:r>
          </a:p>
          <a:p>
            <a:pPr marL="623888" indent="-166688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SplashPlay shall…</a:t>
            </a:r>
          </a:p>
          <a:p>
            <a:pPr marL="1081088" lvl="1" indent="-166688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Bear all costs of providing its services.</a:t>
            </a:r>
          </a:p>
          <a:p>
            <a:pPr marL="1081088" lvl="1" indent="-166688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Determine placement of Sponsor’s game.</a:t>
            </a:r>
          </a:p>
          <a:p>
            <a:pPr marL="914400" lvl="1">
              <a:spcBef>
                <a:spcPct val="0"/>
              </a:spcBef>
              <a:defRPr/>
            </a:pP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172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87330" y="1676400"/>
            <a:ext cx="3638905" cy="48490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2" name="Title 1"/>
          <p:cNvSpPr txBox="1">
            <a:spLocks/>
          </p:cNvSpPr>
          <p:nvPr/>
        </p:nvSpPr>
        <p:spPr>
          <a:xfrm>
            <a:off x="1752600" y="658090"/>
            <a:ext cx="7077075" cy="762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Game Sponsor Agreement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09633" y="1676400"/>
            <a:ext cx="8029567" cy="1828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Section 11: Links</a:t>
            </a:r>
          </a:p>
          <a:p>
            <a:pPr marL="623888" marR="0" lvl="0" indent="-166688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Sponsor shall provide links on its website, emails, multimedia and social media per SplashPlay’s specifications.</a:t>
            </a:r>
          </a:p>
          <a:p>
            <a:pPr marL="914400" lvl="1">
              <a:spcBef>
                <a:spcPct val="0"/>
              </a:spcBef>
              <a:defRPr/>
            </a:pP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0415" y="3505200"/>
            <a:ext cx="8029567" cy="1828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Section 12: Modifications</a:t>
            </a:r>
          </a:p>
          <a:p>
            <a:pPr marL="623888" marR="0" lvl="0" indent="-166688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SplashPlay reserves the right to change the terms of the Agreement upon renewal</a:t>
            </a:r>
          </a:p>
          <a:p>
            <a:pPr marL="1081088" lvl="1" indent="-166688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Any changes will not effect any terms and conditions in effect prior to subsequent changes. </a:t>
            </a:r>
          </a:p>
          <a:p>
            <a:pPr marL="1538288" lvl="2" indent="-166688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For example: 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Any change in Revenue Share Percentage will not effect existing Sponsors.</a:t>
            </a:r>
          </a:p>
          <a:p>
            <a:pPr marL="914400" lvl="1">
              <a:spcBef>
                <a:spcPct val="0"/>
              </a:spcBef>
              <a:defRPr/>
            </a:pP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771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87330" y="1676400"/>
            <a:ext cx="3638905" cy="48490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2" name="Title 1"/>
          <p:cNvSpPr txBox="1">
            <a:spLocks/>
          </p:cNvSpPr>
          <p:nvPr/>
        </p:nvSpPr>
        <p:spPr>
          <a:xfrm>
            <a:off x="1752600" y="658090"/>
            <a:ext cx="7077075" cy="762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Game Sponsor Agreement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09633" y="1524000"/>
            <a:ext cx="8029567" cy="1371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Section 13: Suggestions, Comments, etc.</a:t>
            </a:r>
          </a:p>
          <a:p>
            <a:pPr marL="623888" marR="0" lvl="0" indent="-166688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Any suggestions, comments or feedback becomes the property of SplashPlay and not subject to compensation.</a:t>
            </a:r>
          </a:p>
          <a:p>
            <a:pPr marL="914400" lvl="1">
              <a:spcBef>
                <a:spcPct val="0"/>
              </a:spcBef>
              <a:defRPr/>
            </a:pP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0415" y="2895600"/>
            <a:ext cx="8029567" cy="2057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Section 14: No License</a:t>
            </a:r>
          </a:p>
          <a:p>
            <a:pPr marL="623888" marR="0" lvl="0" indent="-166688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Sponsor is granted a license to use SplashPlay’s service</a:t>
            </a:r>
          </a:p>
          <a:p>
            <a:pPr marL="623888" marR="0" lvl="0" indent="-166688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Sponsor is not granted a license or any right to SplashPlay's technology, trademarks, patents or intellectual property.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90600" y="4953000"/>
            <a:ext cx="8029567" cy="2057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Section 15: Assignment</a:t>
            </a:r>
          </a:p>
          <a:p>
            <a:pPr marL="623888" marR="0" lvl="0" indent="-166688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Sponsor may not assign the Agreement or its Revenue Share without SplashPlay’s written approval.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811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87330" y="1676400"/>
            <a:ext cx="3638905" cy="48490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2" name="Title 1"/>
          <p:cNvSpPr txBox="1">
            <a:spLocks/>
          </p:cNvSpPr>
          <p:nvPr/>
        </p:nvSpPr>
        <p:spPr>
          <a:xfrm>
            <a:off x="1752600" y="658090"/>
            <a:ext cx="7077075" cy="762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Game Sponsor Agreement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00108" y="1420090"/>
            <a:ext cx="8029567" cy="4800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General Legal Terms and Conditions</a:t>
            </a:r>
          </a:p>
          <a:p>
            <a:pPr marL="623888" marR="0" lvl="0" indent="-333375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16) Waiver: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Failure to uphold any provision does not waive any other provisions.</a:t>
            </a:r>
          </a:p>
          <a:p>
            <a:pPr marL="623888" marR="0" lvl="0" indent="-333375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17) Notice: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Valid notices are delivered in person, postal service or in SplashPlay’s case, published on its website.</a:t>
            </a:r>
          </a:p>
          <a:p>
            <a:pPr marL="623888" marR="0" lvl="0" indent="-333375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18) Jurisdiction: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State of California, County of Riverside.</a:t>
            </a:r>
          </a:p>
          <a:p>
            <a:pPr marL="623888" marR="0" lvl="0" indent="-333375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19) Arbitration: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Parties agree to arbitrate all disputes.</a:t>
            </a:r>
          </a:p>
          <a:p>
            <a:pPr marL="623888" marR="0" lvl="0" indent="-333375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20) Arbitration Costs and Attorney Fees: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Prevailing party shall be awarded its costs.</a:t>
            </a:r>
          </a:p>
          <a:p>
            <a:pPr marL="623888" marR="0" lvl="0" indent="-333375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21) Force Majeure: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Company is not liable for failure to perform for reasons outside its control (e.g. acts of God)</a:t>
            </a:r>
          </a:p>
          <a:p>
            <a:pPr marL="623888" marR="0" lvl="0" indent="-333375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22) Captions: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Captions are for convenience only.</a:t>
            </a:r>
          </a:p>
          <a:p>
            <a:pPr marL="623888" marR="0" lvl="0" indent="-333375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23) Severability: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Any section determined to be invalid does not invalidate the entire Agreement.</a:t>
            </a:r>
          </a:p>
          <a:p>
            <a:pPr marL="623888" marR="0" lvl="0" indent="-333375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24) Modifications: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Only valid if approved by SplashPlay</a:t>
            </a:r>
          </a:p>
          <a:p>
            <a:pPr marL="623888" marR="0" lvl="0" indent="-333375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25) Entire Agreement: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The Agreement contains all terms and conditions.  There are no outside agreements either written or verbal other than this Agreement.</a:t>
            </a:r>
          </a:p>
          <a:p>
            <a:pPr marL="914400" lvl="1">
              <a:spcBef>
                <a:spcPct val="0"/>
              </a:spcBef>
              <a:defRPr/>
            </a:pP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535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87330" y="1676400"/>
            <a:ext cx="3638905" cy="48490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000" y="1981200"/>
            <a:ext cx="5475686" cy="3823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2" name="Title 1"/>
          <p:cNvSpPr txBox="1">
            <a:spLocks/>
          </p:cNvSpPr>
          <p:nvPr/>
        </p:nvSpPr>
        <p:spPr>
          <a:xfrm>
            <a:off x="1752600" y="658090"/>
            <a:ext cx="7077075" cy="762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Game Sponsor Agreement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00108" y="1420090"/>
            <a:ext cx="8029567" cy="71351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Executing the Agreement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96226" y="1981200"/>
            <a:ext cx="8033450" cy="1219200"/>
            <a:chOff x="796226" y="1981200"/>
            <a:chExt cx="8033450" cy="1219200"/>
          </a:xfrm>
        </p:grpSpPr>
        <p:sp>
          <p:nvSpPr>
            <p:cNvPr id="3" name="Rectangle: Rounded Corners 2"/>
            <p:cNvSpPr/>
            <p:nvPr/>
          </p:nvSpPr>
          <p:spPr>
            <a:xfrm>
              <a:off x="3404162" y="1981200"/>
              <a:ext cx="5425514" cy="1219200"/>
            </a:xfrm>
            <a:prstGeom prst="roundRect">
              <a:avLst>
                <a:gd name="adj" fmla="val 5972"/>
              </a:avLst>
            </a:prstGeom>
            <a:solidFill>
              <a:srgbClr val="C00000">
                <a:alpha val="25098"/>
              </a:srgbClr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96226" y="2197449"/>
              <a:ext cx="2579360" cy="369332"/>
            </a:xfrm>
            <a:prstGeom prst="rect">
              <a:avLst/>
            </a:prstGeom>
            <a:solidFill>
              <a:srgbClr val="C00000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Completed by SplashPlay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158107" y="3228108"/>
            <a:ext cx="7671569" cy="2029691"/>
            <a:chOff x="1158107" y="3228108"/>
            <a:chExt cx="7671569" cy="2029691"/>
          </a:xfrm>
        </p:grpSpPr>
        <p:grpSp>
          <p:nvGrpSpPr>
            <p:cNvPr id="5" name="Group 4"/>
            <p:cNvGrpSpPr/>
            <p:nvPr/>
          </p:nvGrpSpPr>
          <p:grpSpPr>
            <a:xfrm>
              <a:off x="3404161" y="3228108"/>
              <a:ext cx="5425515" cy="2029691"/>
              <a:chOff x="3404161" y="3228108"/>
              <a:chExt cx="5425515" cy="2029691"/>
            </a:xfrm>
          </p:grpSpPr>
          <p:sp>
            <p:nvSpPr>
              <p:cNvPr id="8" name="Rectangle: Rounded Corners 7"/>
              <p:cNvSpPr/>
              <p:nvPr/>
            </p:nvSpPr>
            <p:spPr>
              <a:xfrm>
                <a:off x="3404161" y="3228108"/>
                <a:ext cx="2844239" cy="2029691"/>
              </a:xfrm>
              <a:prstGeom prst="roundRect">
                <a:avLst>
                  <a:gd name="adj" fmla="val 5972"/>
                </a:avLst>
              </a:prstGeom>
              <a:solidFill>
                <a:srgbClr val="C00000">
                  <a:alpha val="25098"/>
                </a:srgbClr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: Rounded Corners 8"/>
              <p:cNvSpPr/>
              <p:nvPr/>
            </p:nvSpPr>
            <p:spPr>
              <a:xfrm>
                <a:off x="6299762" y="4419600"/>
                <a:ext cx="2529914" cy="838199"/>
              </a:xfrm>
              <a:prstGeom prst="roundRect">
                <a:avLst>
                  <a:gd name="adj" fmla="val 5972"/>
                </a:avLst>
              </a:prstGeom>
              <a:solidFill>
                <a:srgbClr val="C00000">
                  <a:alpha val="25098"/>
                </a:srgbClr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158107" y="3228108"/>
              <a:ext cx="2036504" cy="923330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Completed by Gamification Agent or Sponsor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320368" y="3455554"/>
            <a:ext cx="7509308" cy="1116016"/>
            <a:chOff x="1320368" y="3404754"/>
            <a:chExt cx="7509308" cy="1116016"/>
          </a:xfrm>
        </p:grpSpPr>
        <p:sp>
          <p:nvSpPr>
            <p:cNvPr id="10" name="Rectangle: Rounded Corners 9"/>
            <p:cNvSpPr/>
            <p:nvPr/>
          </p:nvSpPr>
          <p:spPr>
            <a:xfrm>
              <a:off x="6299762" y="3404754"/>
              <a:ext cx="2529914" cy="838199"/>
            </a:xfrm>
            <a:prstGeom prst="roundRect">
              <a:avLst>
                <a:gd name="adj" fmla="val 5972"/>
              </a:avLst>
            </a:prstGeom>
            <a:solidFill>
              <a:srgbClr val="C00000">
                <a:alpha val="25098"/>
              </a:srgbClr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320368" y="4151438"/>
              <a:ext cx="1933927" cy="369332"/>
            </a:xfrm>
            <a:prstGeom prst="rect">
              <a:avLst/>
            </a:prstGeom>
            <a:solidFill>
              <a:srgbClr val="C00000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Signed by Sponsor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57200" y="4900089"/>
            <a:ext cx="5791200" cy="918820"/>
            <a:chOff x="457200" y="4900089"/>
            <a:chExt cx="5791200" cy="918820"/>
          </a:xfrm>
        </p:grpSpPr>
        <p:sp>
          <p:nvSpPr>
            <p:cNvPr id="16" name="Rectangle: Rounded Corners 15"/>
            <p:cNvSpPr/>
            <p:nvPr/>
          </p:nvSpPr>
          <p:spPr>
            <a:xfrm>
              <a:off x="3404161" y="5181600"/>
              <a:ext cx="2844239" cy="637309"/>
            </a:xfrm>
            <a:prstGeom prst="roundRect">
              <a:avLst>
                <a:gd name="adj" fmla="val 5972"/>
              </a:avLst>
            </a:prstGeom>
            <a:solidFill>
              <a:srgbClr val="C00000">
                <a:alpha val="25098"/>
              </a:srgbClr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57200" y="4900089"/>
              <a:ext cx="2842186" cy="830997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Completed by SplashPlay’s</a:t>
              </a:r>
            </a:p>
            <a:p>
              <a:pPr algn="r"/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Gamification Agent</a:t>
              </a:r>
            </a:p>
            <a:p>
              <a:pPr algn="r"/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Enter SplashPlay Assigned Agent ID</a:t>
              </a:r>
            </a:p>
          </p:txBody>
        </p:sp>
      </p:grpSp>
      <p:sp>
        <p:nvSpPr>
          <p:cNvPr id="21" name="Rectangle: Rounded Corners 20">
            <a:hlinkClick r:id="rId6" action="ppaction://hlinksldjump"/>
          </p:cNvPr>
          <p:cNvSpPr/>
          <p:nvPr/>
        </p:nvSpPr>
        <p:spPr>
          <a:xfrm>
            <a:off x="7701204" y="6522824"/>
            <a:ext cx="1442796" cy="321322"/>
          </a:xfrm>
          <a:prstGeom prst="roundRect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Menu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773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752600" y="3093132"/>
            <a:ext cx="6248400" cy="0"/>
          </a:xfrm>
          <a:prstGeom prst="line">
            <a:avLst/>
          </a:prstGeom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hlinkClick r:id="rId3" action="ppaction://hlinksldjump"/>
          </p:cNvPr>
          <p:cNvSpPr/>
          <p:nvPr/>
        </p:nvSpPr>
        <p:spPr>
          <a:xfrm>
            <a:off x="7991475" y="2903538"/>
            <a:ext cx="381000" cy="3810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104900" y="3282726"/>
            <a:ext cx="7077075" cy="1517873"/>
          </a:xfrm>
          <a:prstGeom prst="rect">
            <a:avLst/>
          </a:prstGeom>
        </p:spPr>
        <p:txBody>
          <a:bodyPr vert="horz" lIns="0" tIns="0" rIns="0" bIns="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SESSON 1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Customer Paperwork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Insertion Order</a:t>
            </a:r>
          </a:p>
        </p:txBody>
      </p:sp>
      <p:sp>
        <p:nvSpPr>
          <p:cNvPr id="2" name="AutoShape 2" descr="data:image/jpeg;base64,/9j/4AAQSkZJRgABAQAAAQABAAD/2wBDAAkGBwgHBgkIBwgKCgkLDRYPDQwMDRsUFRAWIB0iIiAdHx8kKDQsJCYxJx8fLT0tMTU3Ojo6Iys/RD84QzQ5Ojf/2wBDAQoKCg0MDRoPDxo3JR8lNzc3Nzc3Nzc3Nzc3Nzc3Nzc3Nzc3Nzc3Nzc3Nzc3Nzc3Nzc3Nzc3Nzc3Nzc3Nzc3Nzf/wAARCABaAGkDASIAAhEBAxEB/8QAHAAAAgMBAQEBAAAAAAAAAAAAAAYEBQcDAQII/8QAPxAAAQMCAwUDCAgEBwAAAAAAAQACAwQRBQYhEhMxQWEiUXEHI4GRscHR8BQyQmJykqHhFSRDwhY0RFJjgrL/xAAZAQADAQEBAAAAAAAAAAAAAAAAAQIDBQT/xAAkEQACAgIBBAEFAAAAAAAAAAAAAQIRAwQSITFBYQUjQlGBkf/aAAwDAQACEQMRAD8A3FCEIAEIS9mDNFPhhdBTgT1Q4tv2WfiPf09iAboYC4NBLiABxJKrKnMWEUxIlr4SRyjJf/5us7rcSxDFZLVM0ktz2YmizR4NCIsGq5NS1kY++74KuJHIef8AGGC3/wAw/wAdy/4KXS5hwiqIEVfDc8A87BP5rJAOBTcN9HfwK4TYNVxg7IZIPuO1/VCQcmayCCAQQQea9WSUOK4jhEtqeaSMD60L9Wn/AKn3J6y9mmmxVwgnAp6u2jCey/8ACfd7UmikxhQhCQwQhCABCFwrqllHSTVMv1ImFx625IAoM3Y+cPYKOkdaqkbdzh/Tb8T88km0NBJXSE8Iwe08/OpXwXT4piLnvN5p33ceQ/YD2JoghZBC2KMWa0evqrSMm7ZzpqWGlZsQsA7zzPiV1XriQNBc9ygVVTO3s7sxg873uvPs7UNePKV/w2w4JZZVE9lqAKxrb9kDZJ6n5ClKlOvFSqeqkFmFpkHK3ELkaXyqeSSy/c7Xn9HR2dFqCcPCJFTTRVLNiZgcOR5jwS5iFDJQyBzSXRk9l44g9eqZw69gQWk8AbL4miZNG6ORu01wsQu+mmrRyWqZaZNzCcSi+hVj71cYu1x/qt7/ABHP196aFjm1PhOJNfE60sLw5ju8fvz9K1vD6uOuooKqH6krA4Du6ejgpaKi7JCEISKBLOfKgx4THA0238oDurRr7bJmSd5QydmgHK8n9qaFLsUuXYQXSznlZo9p9yvFRUkZky7iDGGoD3xygGmIEt9j7F7dru62SjRVuOYbTRuoKarZT+cbZ1NKY3neQAybDruj7DpDbUXY4gG5TszSs0tc3sDgWuAIPELPqrG8yTRiSWlBlpg2eOOKmmbd+5vqCBdpc52l76AWBBUk5gzH9FqZ3CnDIYmlpFHId44ySjS5bqGxt0NgS4G4BFx01TKSa7DJJTEVO6bwOoJ7lYRRMibssHieZXMv7Mcxje6Qx32Gts7Wx4E6JYx3N1RRudTwYbPTym4ElW3Z9LQCQ71rn6+pi1ZSn+X09I6P193jCHjuSsax2OjzHh1IXDd6783+rt6Mv6f0KvjosenkfPJJLO90kkhJe9xuXHqmfAs4Ppo46XE2STAENjmYAX9ARz8Rr0K3x7Ct8j2bnxMo4ovF1aXX37GDMUN2xTjiDsH2j3po8ndWZcKmpnG5gl0Hc12vt2kt4nPHV4S6WNsrW3aRvInMPHucAVa+TQnf4iOWzH7XL0t2jhU4ypj2hCFJYJXz7AX4dTzAX3ctj0BHxATQoeLUYr8Onpja729m/Jw1H62QJq0JGXHgxzRcw4OHp09yuLJYw6Y0da0yAhtyyQHl3+pNNrjRaGRztqvCTdFRLuIy7dySH/bG25WZ5v8AKRV0ZfQ4fhNVQ1LgQJ6+MNLeV2M1DvG9uhTjFydIZdVGaIWeUeHBjI3c/RTC4/8AO4hwH5W28XJorKSnrad1PVxNlidxa4fNj1X5qfLK+Z07pXmZzzIZS47Rfe+1fvvrdahlbynxOZDRZgilM5IY2qgZtbw8tpg1v+EG5PAK54uhSbi00+pExjBJ6HGxh0AMpmINOT9ppPPw1v4XT3gWX6TB4WlrRLVEdudw1PQdw+SpjYKevrqTEmNf5mKRrN5G5h7WzycAeAPrU4heTHhUZNnR2/kcmfFGF+OvtlNmBwbRtZfV7x6h8hXPk2gLaeuqDwe9jAfAE/3JYxqoFRVlrNWR9kdTz+ei0bLeHnDcHp4Hi0ttuT8R1I9HD0LVnNj3LRCEKTQEIQgBKzhhBinNfAzzUh86B9l3f6fb4qJg+IAAU1Q61tGPPsKfpI2yxujkaHMcLOaRcEJNxjLT6dzpaIF8B12eLmfEKkzOUfKJxYVBxjB6LGaF9HiNO2aF3I8WnvaeR6hRaKrqqdoY60sY4NcdR4FWTMRpiPOF0Z+8PgqEfn6uyfiEGcDlyAGSV7wYpXDQxHXeHwF79QQOS2fLOU8Ly3TBlFCHVDh52qkF5JD48h0Giluiwr+OjFzLF9JbSfRg6+uyXbRH6fN13mxeiYOy90h7mN+KuU21QWSC1U2MYgImugp3XkIs5w+z+64V+MTzAti8yzodT6VLwLLM+IObNVtdDS8ddHP8O4dVHYO585PwU1ta2rnb/LQOuL/beOA8Bx9S0Nc6eCKmhZDAxrI2CzWtGgXRQ3ZolQIQhIYIQhAAhCEAQavCqSqJc+PZeeL2aFUtZlV8jrw1YtyD2e8fBNC8TsTSEw5PrD/qYB+b4LrBkw3/AJit07o4/eT7k3rxFsXFFXh+X8OoSHsh3kg4SSnaI8OQ9StUISKBCEIAEIQgD//Z"/>
          <p:cNvSpPr>
            <a:spLocks noChangeAspect="1" noChangeArrowheads="1"/>
          </p:cNvSpPr>
          <p:nvPr/>
        </p:nvSpPr>
        <p:spPr bwMode="auto">
          <a:xfrm>
            <a:off x="155575" y="-433388"/>
            <a:ext cx="1000125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BDAAkGBwgHBgkIBwgKCgkLDRYPDQwMDRsUFRAWIB0iIiAdHx8kKDQsJCYxJx8fLT0tMTU3Ojo6Iys/RD84QzQ5Ojf/2wBDAQoKCg0MDRoPDxo3JR8lNzc3Nzc3Nzc3Nzc3Nzc3Nzc3Nzc3Nzc3Nzc3Nzc3Nzc3Nzc3Nzc3Nzc3Nzc3Nzc3Nzf/wAARCABaAGkDASIAAhEBAxEB/8QAHAAAAgMBAQEBAAAAAAAAAAAAAAYEBQcDAQII/8QAPxAAAQMCAwUDCAgEBwAAAAAAAQACAwQRBQYhEhMxQWEiUXEHI4GRscHR8BQyQmJykqHhFSRDwhY0RFJjgrL/xAAZAQADAQEBAAAAAAAAAAAAAAAAAQIDBQT/xAAkEQACAgIBBAEFAAAAAAAAAAAAAQIRAwQSITFBYQUjQlGBkf/aAAwDAQACEQMRAD8A3FCEIAEIS9mDNFPhhdBTgT1Q4tv2WfiPf09iAboYC4NBLiABxJKrKnMWEUxIlr4SRyjJf/5us7rcSxDFZLVM0ktz2YmizR4NCIsGq5NS1kY++74KuJHIef8AGGC3/wAw/wAdy/4KXS5hwiqIEVfDc8A87BP5rJAOBTcN9HfwK4TYNVxg7IZIPuO1/VCQcmayCCAQQQea9WSUOK4jhEtqeaSMD60L9Wn/AKn3J6y9mmmxVwgnAp6u2jCey/8ACfd7UmikxhQhCQwQhCABCFwrqllHSTVMv1ImFx625IAoM3Y+cPYKOkdaqkbdzh/Tb8T88km0NBJXSE8Iwe08/OpXwXT4piLnvN5p33ceQ/YD2JoghZBC2KMWa0evqrSMm7ZzpqWGlZsQsA7zzPiV1XriQNBc9ygVVTO3s7sxg873uvPs7UNePKV/w2w4JZZVE9lqAKxrb9kDZJ6n5ClKlOvFSqeqkFmFpkHK3ELkaXyqeSSy/c7Xn9HR2dFqCcPCJFTTRVLNiZgcOR5jwS5iFDJQyBzSXRk9l44g9eqZw69gQWk8AbL4miZNG6ORu01wsQu+mmrRyWqZaZNzCcSi+hVj71cYu1x/qt7/ABHP196aFjm1PhOJNfE60sLw5ju8fvz9K1vD6uOuooKqH6krA4Du6ejgpaKi7JCEISKBLOfKgx4THA0238oDurRr7bJmSd5QydmgHK8n9qaFLsUuXYQXSznlZo9p9yvFRUkZky7iDGGoD3xygGmIEt9j7F7dru62SjRVuOYbTRuoKarZT+cbZ1NKY3neQAybDruj7DpDbUXY4gG5TszSs0tc3sDgWuAIPELPqrG8yTRiSWlBlpg2eOOKmmbd+5vqCBdpc52l76AWBBUk5gzH9FqZ3CnDIYmlpFHId44ySjS5bqGxt0NgS4G4BFx01TKSa7DJJTEVO6bwOoJ7lYRRMibssHieZXMv7Mcxje6Qx32Gts7Wx4E6JYx3N1RRudTwYbPTym4ElW3Z9LQCQ71rn6+pi1ZSn+X09I6P193jCHjuSsax2OjzHh1IXDd6783+rt6Mv6f0KvjosenkfPJJLO90kkhJe9xuXHqmfAs4Ppo46XE2STAENjmYAX9ARz8Rr0K3x7Ct8j2bnxMo4ovF1aXX37GDMUN2xTjiDsH2j3po8ndWZcKmpnG5gl0Hc12vt2kt4nPHV4S6WNsrW3aRvInMPHucAVa+TQnf4iOWzH7XL0t2jhU4ypj2hCFJYJXz7AX4dTzAX3ctj0BHxATQoeLUYr8Onpja729m/Jw1H62QJq0JGXHgxzRcw4OHp09yuLJYw6Y0da0yAhtyyQHl3+pNNrjRaGRztqvCTdFRLuIy7dySH/bG25WZ5v8AKRV0ZfQ4fhNVQ1LgQJ6+MNLeV2M1DvG9uhTjFydIZdVGaIWeUeHBjI3c/RTC4/8AO4hwH5W28XJorKSnrad1PVxNlidxa4fNj1X5qfLK+Z07pXmZzzIZS47Rfe+1fvvrdahlbynxOZDRZgilM5IY2qgZtbw8tpg1v+EG5PAK54uhSbi00+pExjBJ6HGxh0AMpmINOT9ppPPw1v4XT3gWX6TB4WlrRLVEdudw1PQdw+SpjYKevrqTEmNf5mKRrN5G5h7WzycAeAPrU4heTHhUZNnR2/kcmfFGF+OvtlNmBwbRtZfV7x6h8hXPk2gLaeuqDwe9jAfAE/3JYxqoFRVlrNWR9kdTz+ei0bLeHnDcHp4Hi0ttuT8R1I9HD0LVnNj3LRCEKTQEIQgBKzhhBinNfAzzUh86B9l3f6fb4qJg+IAAU1Q61tGPPsKfpI2yxujkaHMcLOaRcEJNxjLT6dzpaIF8B12eLmfEKkzOUfKJxYVBxjB6LGaF9HiNO2aF3I8WnvaeR6hRaKrqqdoY60sY4NcdR4FWTMRpiPOF0Z+8PgqEfn6uyfiEGcDlyAGSV7wYpXDQxHXeHwF79QQOS2fLOU8Ly3TBlFCHVDh52qkF5JD48h0Giluiwr+OjFzLF9JbSfRg6+uyXbRH6fN13mxeiYOy90h7mN+KuU21QWSC1U2MYgImugp3XkIs5w+z+64V+MTzAti8yzodT6VLwLLM+IObNVtdDS8ddHP8O4dVHYO585PwU1ta2rnb/LQOuL/beOA8Bx9S0Nc6eCKmhZDAxrI2CzWtGgXRQ3ZolQIQhIYIQhAAhCEAQavCqSqJc+PZeeL2aFUtZlV8jrw1YtyD2e8fBNC8TsTSEw5PrD/qYB+b4LrBkw3/AJit07o4/eT7k3rxFsXFFXh+X8OoSHsh3kg4SSnaI8OQ9StUISKBCEIAEIQgD//Z"/>
          <p:cNvSpPr>
            <a:spLocks noChangeAspect="1" noChangeArrowheads="1"/>
          </p:cNvSpPr>
          <p:nvPr/>
        </p:nvSpPr>
        <p:spPr bwMode="auto">
          <a:xfrm>
            <a:off x="307975" y="-280988"/>
            <a:ext cx="1000125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301889"/>
            <a:ext cx="2133117" cy="15998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994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 mod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14171" y="1655618"/>
            <a:ext cx="3694659" cy="4800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2" name="Title 1"/>
          <p:cNvSpPr txBox="1">
            <a:spLocks/>
          </p:cNvSpPr>
          <p:nvPr/>
        </p:nvSpPr>
        <p:spPr>
          <a:xfrm>
            <a:off x="1752600" y="658090"/>
            <a:ext cx="7077075" cy="762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Game Insertion Order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809633" y="1676400"/>
            <a:ext cx="8029567" cy="2590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Purpose</a:t>
            </a:r>
          </a:p>
          <a:p>
            <a:pPr marL="623888" marR="0" lvl="0" indent="-166688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Defines the terms of the Sponsor’s game</a:t>
            </a:r>
          </a:p>
          <a:p>
            <a:pPr marL="1081088" lvl="1" indent="-166688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Game Title and Button Art</a:t>
            </a:r>
          </a:p>
          <a:p>
            <a:pPr marL="1081088" lvl="1" indent="-166688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Monthly, Annual or Life-Time</a:t>
            </a:r>
          </a:p>
          <a:p>
            <a:pPr marL="623888" marR="0" lvl="0" indent="-166688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When is an Insertion Order needed?</a:t>
            </a:r>
          </a:p>
          <a:p>
            <a:pPr marL="1081088" lvl="1" indent="-166688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Initial Order</a:t>
            </a:r>
          </a:p>
          <a:p>
            <a:pPr marL="1081088" lvl="1" indent="-166688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Purchase of Service Options</a:t>
            </a:r>
          </a:p>
          <a:p>
            <a:pPr marL="1081088" lvl="1" indent="-166688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Change of License Type</a:t>
            </a:r>
          </a:p>
          <a:p>
            <a:pPr marL="1081088" lvl="1" indent="-166688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If Sponsor desires additional games</a:t>
            </a:r>
          </a:p>
          <a:p>
            <a:pPr marL="914400" lvl="1">
              <a:spcBef>
                <a:spcPct val="0"/>
              </a:spcBef>
              <a:defRPr/>
            </a:pP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265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14171" y="1655618"/>
            <a:ext cx="3694659" cy="4800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225" y="2487922"/>
            <a:ext cx="8324850" cy="3181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2" name="Title 1"/>
          <p:cNvSpPr txBox="1">
            <a:spLocks/>
          </p:cNvSpPr>
          <p:nvPr/>
        </p:nvSpPr>
        <p:spPr>
          <a:xfrm>
            <a:off x="1752600" y="658090"/>
            <a:ext cx="7077075" cy="762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Game Insertion Order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00108" y="1420090"/>
            <a:ext cx="8029567" cy="71351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Completing the Insertion Order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919888" y="2602222"/>
            <a:ext cx="5805013" cy="457200"/>
            <a:chOff x="2872263" y="3048000"/>
            <a:chExt cx="5805013" cy="457200"/>
          </a:xfrm>
        </p:grpSpPr>
        <p:sp>
          <p:nvSpPr>
            <p:cNvPr id="3" name="Rectangle: Rounded Corners 2"/>
            <p:cNvSpPr/>
            <p:nvPr/>
          </p:nvSpPr>
          <p:spPr>
            <a:xfrm>
              <a:off x="5638800" y="3048000"/>
              <a:ext cx="3038476" cy="457200"/>
            </a:xfrm>
            <a:prstGeom prst="roundRect">
              <a:avLst>
                <a:gd name="adj" fmla="val 5972"/>
              </a:avLst>
            </a:prstGeom>
            <a:solidFill>
              <a:srgbClr val="C00000">
                <a:alpha val="25098"/>
              </a:srgbClr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872263" y="3108619"/>
              <a:ext cx="2636363" cy="369332"/>
            </a:xfrm>
            <a:prstGeom prst="rect">
              <a:avLst/>
            </a:prstGeom>
            <a:solidFill>
              <a:srgbClr val="C00000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Enter SplashPlay Agent ID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93832" y="3133461"/>
            <a:ext cx="4181475" cy="2600342"/>
            <a:chOff x="4520768" y="2395086"/>
            <a:chExt cx="4181475" cy="2600342"/>
          </a:xfrm>
        </p:grpSpPr>
        <p:sp>
          <p:nvSpPr>
            <p:cNvPr id="10" name="Rectangle: Rounded Corners 9"/>
            <p:cNvSpPr/>
            <p:nvPr/>
          </p:nvSpPr>
          <p:spPr>
            <a:xfrm>
              <a:off x="4520768" y="2716811"/>
              <a:ext cx="4181475" cy="2278617"/>
            </a:xfrm>
            <a:prstGeom prst="roundRect">
              <a:avLst>
                <a:gd name="adj" fmla="val 5972"/>
              </a:avLst>
            </a:prstGeom>
            <a:solidFill>
              <a:srgbClr val="C00000">
                <a:alpha val="25098"/>
              </a:srgbClr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313508" y="2395086"/>
              <a:ext cx="2873375" cy="369332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Sponsor Business Address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718800" y="3117199"/>
            <a:ext cx="4136275" cy="2616604"/>
            <a:chOff x="4520768" y="2378824"/>
            <a:chExt cx="4181475" cy="2616604"/>
          </a:xfrm>
        </p:grpSpPr>
        <p:sp>
          <p:nvSpPr>
            <p:cNvPr id="21" name="Rectangle: Rounded Corners 20"/>
            <p:cNvSpPr/>
            <p:nvPr/>
          </p:nvSpPr>
          <p:spPr>
            <a:xfrm>
              <a:off x="4520768" y="2716811"/>
              <a:ext cx="4181475" cy="2278617"/>
            </a:xfrm>
            <a:prstGeom prst="roundRect">
              <a:avLst>
                <a:gd name="adj" fmla="val 5972"/>
              </a:avLst>
            </a:prstGeom>
            <a:solidFill>
              <a:srgbClr val="C00000">
                <a:alpha val="25098"/>
              </a:srgbClr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650687" y="2378824"/>
              <a:ext cx="2111375" cy="369332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Sponsor Billing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769195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14171" y="1655618"/>
            <a:ext cx="3694659" cy="4800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855" y="2098964"/>
            <a:ext cx="8391525" cy="3076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2" name="Title 1"/>
          <p:cNvSpPr txBox="1">
            <a:spLocks/>
          </p:cNvSpPr>
          <p:nvPr/>
        </p:nvSpPr>
        <p:spPr>
          <a:xfrm>
            <a:off x="1752600" y="658090"/>
            <a:ext cx="7077075" cy="762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Game Insertion Order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00108" y="1420090"/>
            <a:ext cx="8029567" cy="71351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Completing the Insertion Order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521855" y="1743266"/>
            <a:ext cx="3835399" cy="1152334"/>
            <a:chOff x="5143500" y="-670658"/>
            <a:chExt cx="3835399" cy="1152334"/>
          </a:xfrm>
        </p:grpSpPr>
        <p:sp>
          <p:nvSpPr>
            <p:cNvPr id="16" name="Rectangle: Rounded Corners 15"/>
            <p:cNvSpPr/>
            <p:nvPr/>
          </p:nvSpPr>
          <p:spPr>
            <a:xfrm>
              <a:off x="5143500" y="-320980"/>
              <a:ext cx="3835399" cy="802656"/>
            </a:xfrm>
            <a:prstGeom prst="roundRect">
              <a:avLst>
                <a:gd name="adj" fmla="val 5972"/>
              </a:avLst>
            </a:prstGeom>
            <a:solidFill>
              <a:srgbClr val="C00000">
                <a:alpha val="25098"/>
              </a:srgbClr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221845" y="-670658"/>
              <a:ext cx="2235612" cy="369332"/>
            </a:xfrm>
            <a:prstGeom prst="rect">
              <a:avLst/>
            </a:prstGeom>
            <a:solidFill>
              <a:srgbClr val="C00000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Sponsor Plan Options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33400" y="3482704"/>
            <a:ext cx="3781467" cy="1226831"/>
            <a:chOff x="5223986" y="897593"/>
            <a:chExt cx="3781467" cy="1226831"/>
          </a:xfrm>
        </p:grpSpPr>
        <p:sp>
          <p:nvSpPr>
            <p:cNvPr id="19" name="Rectangle: Rounded Corners 18"/>
            <p:cNvSpPr/>
            <p:nvPr/>
          </p:nvSpPr>
          <p:spPr>
            <a:xfrm>
              <a:off x="5223986" y="1223440"/>
              <a:ext cx="3781467" cy="900984"/>
            </a:xfrm>
            <a:prstGeom prst="roundRect">
              <a:avLst>
                <a:gd name="adj" fmla="val 5972"/>
              </a:avLst>
            </a:prstGeom>
            <a:solidFill>
              <a:srgbClr val="C00000">
                <a:alpha val="25098"/>
              </a:srgbClr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764272" y="897593"/>
              <a:ext cx="2579360" cy="369332"/>
            </a:xfrm>
            <a:prstGeom prst="rect">
              <a:avLst/>
            </a:prstGeom>
            <a:solidFill>
              <a:srgbClr val="C00000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Completed by SplashPlay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357254" y="2003552"/>
            <a:ext cx="4598513" cy="1958848"/>
            <a:chOff x="5092700" y="-176500"/>
            <a:chExt cx="4598513" cy="1958848"/>
          </a:xfrm>
        </p:grpSpPr>
        <p:sp>
          <p:nvSpPr>
            <p:cNvPr id="25" name="Rectangle: Rounded Corners 24"/>
            <p:cNvSpPr/>
            <p:nvPr/>
          </p:nvSpPr>
          <p:spPr>
            <a:xfrm>
              <a:off x="5092700" y="143940"/>
              <a:ext cx="4598513" cy="1638408"/>
            </a:xfrm>
            <a:prstGeom prst="roundRect">
              <a:avLst>
                <a:gd name="adj" fmla="val 5972"/>
              </a:avLst>
            </a:prstGeom>
            <a:solidFill>
              <a:srgbClr val="C00000">
                <a:alpha val="25098"/>
              </a:srgbClr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030269" y="-176500"/>
              <a:ext cx="2723374" cy="369332"/>
            </a:xfrm>
            <a:prstGeom prst="rect">
              <a:avLst/>
            </a:prstGeom>
            <a:solidFill>
              <a:srgbClr val="C00000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Additional Service Options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937434" y="3688480"/>
            <a:ext cx="5975946" cy="1500008"/>
            <a:chOff x="5223986" y="624416"/>
            <a:chExt cx="5975946" cy="1500008"/>
          </a:xfrm>
        </p:grpSpPr>
        <p:sp>
          <p:nvSpPr>
            <p:cNvPr id="21" name="Rectangle: Rounded Corners 20"/>
            <p:cNvSpPr/>
            <p:nvPr/>
          </p:nvSpPr>
          <p:spPr>
            <a:xfrm>
              <a:off x="5223986" y="952918"/>
              <a:ext cx="5975946" cy="1171506"/>
            </a:xfrm>
            <a:prstGeom prst="roundRect">
              <a:avLst>
                <a:gd name="adj" fmla="val 5972"/>
              </a:avLst>
            </a:prstGeom>
            <a:solidFill>
              <a:srgbClr val="C00000">
                <a:alpha val="25098"/>
              </a:srgbClr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782010" y="624416"/>
              <a:ext cx="2278894" cy="369332"/>
            </a:xfrm>
            <a:prstGeom prst="rect">
              <a:avLst/>
            </a:prstGeom>
            <a:solidFill>
              <a:srgbClr val="C00000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Landing Page Artwork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76819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14171" y="1655618"/>
            <a:ext cx="3694659" cy="4800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028" y="2331974"/>
            <a:ext cx="8467725" cy="1704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2" name="Title 1"/>
          <p:cNvSpPr txBox="1">
            <a:spLocks/>
          </p:cNvSpPr>
          <p:nvPr/>
        </p:nvSpPr>
        <p:spPr>
          <a:xfrm>
            <a:off x="1752600" y="658090"/>
            <a:ext cx="7077075" cy="762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Game Insertion Order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00108" y="1420090"/>
            <a:ext cx="8029567" cy="71351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Completing the Insertion Order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876300" y="2514601"/>
            <a:ext cx="1943100" cy="2434232"/>
            <a:chOff x="5626100" y="-110375"/>
            <a:chExt cx="1943100" cy="2434232"/>
          </a:xfrm>
        </p:grpSpPr>
        <p:sp>
          <p:nvSpPr>
            <p:cNvPr id="19" name="Rectangle: Rounded Corners 18"/>
            <p:cNvSpPr/>
            <p:nvPr/>
          </p:nvSpPr>
          <p:spPr>
            <a:xfrm>
              <a:off x="5626100" y="-110375"/>
              <a:ext cx="1943100" cy="1522348"/>
            </a:xfrm>
            <a:prstGeom prst="roundRect">
              <a:avLst>
                <a:gd name="adj" fmla="val 5972"/>
              </a:avLst>
            </a:prstGeom>
            <a:solidFill>
              <a:srgbClr val="C00000">
                <a:alpha val="25098"/>
              </a:srgbClr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890694" y="1954525"/>
              <a:ext cx="1223412" cy="369332"/>
            </a:xfrm>
            <a:prstGeom prst="rect">
              <a:avLst/>
            </a:prstGeom>
            <a:solidFill>
              <a:srgbClr val="C00000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Game Title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844080" y="2514601"/>
            <a:ext cx="2870919" cy="2434232"/>
            <a:chOff x="5626099" y="-110375"/>
            <a:chExt cx="2870919" cy="2434232"/>
          </a:xfrm>
        </p:grpSpPr>
        <p:sp>
          <p:nvSpPr>
            <p:cNvPr id="25" name="Rectangle: Rounded Corners 24"/>
            <p:cNvSpPr/>
            <p:nvPr/>
          </p:nvSpPr>
          <p:spPr>
            <a:xfrm>
              <a:off x="5626099" y="-110375"/>
              <a:ext cx="2870919" cy="1522348"/>
            </a:xfrm>
            <a:prstGeom prst="roundRect">
              <a:avLst>
                <a:gd name="adj" fmla="val 5972"/>
              </a:avLst>
            </a:prstGeom>
            <a:solidFill>
              <a:srgbClr val="C00000">
                <a:alpha val="25098"/>
              </a:srgbClr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913070" y="1954525"/>
              <a:ext cx="2296975" cy="369332"/>
            </a:xfrm>
            <a:prstGeom prst="rect">
              <a:avLst/>
            </a:prstGeom>
            <a:solidFill>
              <a:srgbClr val="C00000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Game Button Artwork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638800" y="2514601"/>
            <a:ext cx="3352799" cy="2434232"/>
            <a:chOff x="5525221" y="-110375"/>
            <a:chExt cx="3352799" cy="2434232"/>
          </a:xfrm>
        </p:grpSpPr>
        <p:sp>
          <p:nvSpPr>
            <p:cNvPr id="28" name="Rectangle: Rounded Corners 27"/>
            <p:cNvSpPr/>
            <p:nvPr/>
          </p:nvSpPr>
          <p:spPr>
            <a:xfrm>
              <a:off x="5525221" y="-110375"/>
              <a:ext cx="3352799" cy="1522348"/>
            </a:xfrm>
            <a:prstGeom prst="roundRect">
              <a:avLst>
                <a:gd name="adj" fmla="val 5972"/>
              </a:avLst>
            </a:prstGeom>
            <a:solidFill>
              <a:srgbClr val="C00000">
                <a:alpha val="25098"/>
              </a:srgbClr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509355" y="1954525"/>
              <a:ext cx="1485407" cy="369332"/>
            </a:xfrm>
            <a:prstGeom prst="rect">
              <a:avLst/>
            </a:prstGeom>
            <a:solidFill>
              <a:srgbClr val="C00000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Itemized Fees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3739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752600" y="3093132"/>
            <a:ext cx="6248400" cy="0"/>
          </a:xfrm>
          <a:prstGeom prst="line">
            <a:avLst/>
          </a:prstGeom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hlinkClick r:id="rId3" action="ppaction://hlinksldjump"/>
          </p:cNvPr>
          <p:cNvSpPr/>
          <p:nvPr/>
        </p:nvSpPr>
        <p:spPr>
          <a:xfrm>
            <a:off x="7991475" y="2903538"/>
            <a:ext cx="381000" cy="3810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104900" y="3282726"/>
            <a:ext cx="7077075" cy="1441673"/>
          </a:xfrm>
          <a:prstGeom prst="rect">
            <a:avLst/>
          </a:prstGeom>
        </p:spPr>
        <p:txBody>
          <a:bodyPr vert="horz" lIns="0" tIns="0" rIns="0" bIns="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SESSON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Customer Paperwork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Game Sponsor Agreement</a:t>
            </a:r>
          </a:p>
        </p:txBody>
      </p:sp>
      <p:sp>
        <p:nvSpPr>
          <p:cNvPr id="2" name="AutoShape 2" descr="data:image/jpeg;base64,/9j/4AAQSkZJRgABAQAAAQABAAD/2wBDAAkGBwgHBgkIBwgKCgkLDRYPDQwMDRsUFRAWIB0iIiAdHx8kKDQsJCYxJx8fLT0tMTU3Ojo6Iys/RD84QzQ5Ojf/2wBDAQoKCg0MDRoPDxo3JR8lNzc3Nzc3Nzc3Nzc3Nzc3Nzc3Nzc3Nzc3Nzc3Nzc3Nzc3Nzc3Nzc3Nzc3Nzc3Nzc3Nzf/wAARCABaAGkDASIAAhEBAxEB/8QAHAAAAgMBAQEBAAAAAAAAAAAAAAYEBQcDAQII/8QAPxAAAQMCAwUDCAgEBwAAAAAAAQACAwQRBQYhEhMxQWEiUXEHI4GRscHR8BQyQmJykqHhFSRDwhY0RFJjgrL/xAAZAQADAQEBAAAAAAAAAAAAAAAAAQIDBQT/xAAkEQACAgIBBAEFAAAAAAAAAAAAAQIRAwQSITFBYQUjQlGBkf/aAAwDAQACEQMRAD8A3FCEIAEIS9mDNFPhhdBTgT1Q4tv2WfiPf09iAboYC4NBLiABxJKrKnMWEUxIlr4SRyjJf/5us7rcSxDFZLVM0ktz2YmizR4NCIsGq5NS1kY++74KuJHIef8AGGC3/wAw/wAdy/4KXS5hwiqIEVfDc8A87BP5rJAOBTcN9HfwK4TYNVxg7IZIPuO1/VCQcmayCCAQQQea9WSUOK4jhEtqeaSMD60L9Wn/AKn3J6y9mmmxVwgnAp6u2jCey/8ACfd7UmikxhQhCQwQhCABCFwrqllHSTVMv1ImFx625IAoM3Y+cPYKOkdaqkbdzh/Tb8T88km0NBJXSE8Iwe08/OpXwXT4piLnvN5p33ceQ/YD2JoghZBC2KMWa0evqrSMm7ZzpqWGlZsQsA7zzPiV1XriQNBc9ygVVTO3s7sxg873uvPs7UNePKV/w2w4JZZVE9lqAKxrb9kDZJ6n5ClKlOvFSqeqkFmFpkHK3ELkaXyqeSSy/c7Xn9HR2dFqCcPCJFTTRVLNiZgcOR5jwS5iFDJQyBzSXRk9l44g9eqZw69gQWk8AbL4miZNG6ORu01wsQu+mmrRyWqZaZNzCcSi+hVj71cYu1x/qt7/ABHP196aFjm1PhOJNfE60sLw5ju8fvz9K1vD6uOuooKqH6krA4Du6ejgpaKi7JCEISKBLOfKgx4THA0238oDurRr7bJmSd5QydmgHK8n9qaFLsUuXYQXSznlZo9p9yvFRUkZky7iDGGoD3xygGmIEt9j7F7dru62SjRVuOYbTRuoKarZT+cbZ1NKY3neQAybDruj7DpDbUXY4gG5TszSs0tc3sDgWuAIPELPqrG8yTRiSWlBlpg2eOOKmmbd+5vqCBdpc52l76AWBBUk5gzH9FqZ3CnDIYmlpFHId44ySjS5bqGxt0NgS4G4BFx01TKSa7DJJTEVO6bwOoJ7lYRRMibssHieZXMv7Mcxje6Qx32Gts7Wx4E6JYx3N1RRudTwYbPTym4ElW3Z9LQCQ71rn6+pi1ZSn+X09I6P193jCHjuSsax2OjzHh1IXDd6783+rt6Mv6f0KvjosenkfPJJLO90kkhJe9xuXHqmfAs4Ppo46XE2STAENjmYAX9ARz8Rr0K3x7Ct8j2bnxMo4ovF1aXX37GDMUN2xTjiDsH2j3po8ndWZcKmpnG5gl0Hc12vt2kt4nPHV4S6WNsrW3aRvInMPHucAVa+TQnf4iOWzH7XL0t2jhU4ypj2hCFJYJXz7AX4dTzAX3ctj0BHxATQoeLUYr8Onpja729m/Jw1H62QJq0JGXHgxzRcw4OHp09yuLJYw6Y0da0yAhtyyQHl3+pNNrjRaGRztqvCTdFRLuIy7dySH/bG25WZ5v8AKRV0ZfQ4fhNVQ1LgQJ6+MNLeV2M1DvG9uhTjFydIZdVGaIWeUeHBjI3c/RTC4/8AO4hwH5W28XJorKSnrad1PVxNlidxa4fNj1X5qfLK+Z07pXmZzzIZS47Rfe+1fvvrdahlbynxOZDRZgilM5IY2qgZtbw8tpg1v+EG5PAK54uhSbi00+pExjBJ6HGxh0AMpmINOT9ppPPw1v4XT3gWX6TB4WlrRLVEdudw1PQdw+SpjYKevrqTEmNf5mKRrN5G5h7WzycAeAPrU4heTHhUZNnR2/kcmfFGF+OvtlNmBwbRtZfV7x6h8hXPk2gLaeuqDwe9jAfAE/3JYxqoFRVlrNWR9kdTz+ei0bLeHnDcHp4Hi0ttuT8R1I9HD0LVnNj3LRCEKTQEIQgBKzhhBinNfAzzUh86B9l3f6fb4qJg+IAAU1Q61tGPPsKfpI2yxujkaHMcLOaRcEJNxjLT6dzpaIF8B12eLmfEKkzOUfKJxYVBxjB6LGaF9HiNO2aF3I8WnvaeR6hRaKrqqdoY60sY4NcdR4FWTMRpiPOF0Z+8PgqEfn6uyfiEGcDlyAGSV7wYpXDQxHXeHwF79QQOS2fLOU8Ly3TBlFCHVDh52qkF5JD48h0Giluiwr+OjFzLF9JbSfRg6+uyXbRH6fN13mxeiYOy90h7mN+KuU21QWSC1U2MYgImugp3XkIs5w+z+64V+MTzAti8yzodT6VLwLLM+IObNVtdDS8ddHP8O4dVHYO585PwU1ta2rnb/LQOuL/beOA8Bx9S0Nc6eCKmhZDAxrI2CzWtGgXRQ3ZolQIQhIYIQhAAhCEAQavCqSqJc+PZeeL2aFUtZlV8jrw1YtyD2e8fBNC8TsTSEw5PrD/qYB+b4LrBkw3/AJit07o4/eT7k3rxFsXFFXh+X8OoSHsh3kg4SSnaI8OQ9StUISKBCEIAEIQgD//Z"/>
          <p:cNvSpPr>
            <a:spLocks noChangeAspect="1" noChangeArrowheads="1"/>
          </p:cNvSpPr>
          <p:nvPr/>
        </p:nvSpPr>
        <p:spPr bwMode="auto">
          <a:xfrm>
            <a:off x="155575" y="-433388"/>
            <a:ext cx="1000125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BDAAkGBwgHBgkIBwgKCgkLDRYPDQwMDRsUFRAWIB0iIiAdHx8kKDQsJCYxJx8fLT0tMTU3Ojo6Iys/RD84QzQ5Ojf/2wBDAQoKCg0MDRoPDxo3JR8lNzc3Nzc3Nzc3Nzc3Nzc3Nzc3Nzc3Nzc3Nzc3Nzc3Nzc3Nzc3Nzc3Nzc3Nzc3Nzc3Nzf/wAARCABaAGkDASIAAhEBAxEB/8QAHAAAAgMBAQEBAAAAAAAAAAAAAAYEBQcDAQII/8QAPxAAAQMCAwUDCAgEBwAAAAAAAQACAwQRBQYhEhMxQWEiUXEHI4GRscHR8BQyQmJykqHhFSRDwhY0RFJjgrL/xAAZAQADAQEBAAAAAAAAAAAAAAAAAQIDBQT/xAAkEQACAgIBBAEFAAAAAAAAAAAAAQIRAwQSITFBYQUjQlGBkf/aAAwDAQACEQMRAD8A3FCEIAEIS9mDNFPhhdBTgT1Q4tv2WfiPf09iAboYC4NBLiABxJKrKnMWEUxIlr4SRyjJf/5us7rcSxDFZLVM0ktz2YmizR4NCIsGq5NS1kY++74KuJHIef8AGGC3/wAw/wAdy/4KXS5hwiqIEVfDc8A87BP5rJAOBTcN9HfwK4TYNVxg7IZIPuO1/VCQcmayCCAQQQea9WSUOK4jhEtqeaSMD60L9Wn/AKn3J6y9mmmxVwgnAp6u2jCey/8ACfd7UmikxhQhCQwQhCABCFwrqllHSTVMv1ImFx625IAoM3Y+cPYKOkdaqkbdzh/Tb8T88km0NBJXSE8Iwe08/OpXwXT4piLnvN5p33ceQ/YD2JoghZBC2KMWa0evqrSMm7ZzpqWGlZsQsA7zzPiV1XriQNBc9ygVVTO3s7sxg873uvPs7UNePKV/w2w4JZZVE9lqAKxrb9kDZJ6n5ClKlOvFSqeqkFmFpkHK3ELkaXyqeSSy/c7Xn9HR2dFqCcPCJFTTRVLNiZgcOR5jwS5iFDJQyBzSXRk9l44g9eqZw69gQWk8AbL4miZNG6ORu01wsQu+mmrRyWqZaZNzCcSi+hVj71cYu1x/qt7/ABHP196aFjm1PhOJNfE60sLw5ju8fvz9K1vD6uOuooKqH6krA4Du6ejgpaKi7JCEISKBLOfKgx4THA0238oDurRr7bJmSd5QydmgHK8n9qaFLsUuXYQXSznlZo9p9yvFRUkZky7iDGGoD3xygGmIEt9j7F7dru62SjRVuOYbTRuoKarZT+cbZ1NKY3neQAybDruj7DpDbUXY4gG5TszSs0tc3sDgWuAIPELPqrG8yTRiSWlBlpg2eOOKmmbd+5vqCBdpc52l76AWBBUk5gzH9FqZ3CnDIYmlpFHId44ySjS5bqGxt0NgS4G4BFx01TKSa7DJJTEVO6bwOoJ7lYRRMibssHieZXMv7Mcxje6Qx32Gts7Wx4E6JYx3N1RRudTwYbPTym4ElW3Z9LQCQ71rn6+pi1ZSn+X09I6P193jCHjuSsax2OjzHh1IXDd6783+rt6Mv6f0KvjosenkfPJJLO90kkhJe9xuXHqmfAs4Ppo46XE2STAENjmYAX9ARz8Rr0K3x7Ct8j2bnxMo4ovF1aXX37GDMUN2xTjiDsH2j3po8ndWZcKmpnG5gl0Hc12vt2kt4nPHV4S6WNsrW3aRvInMPHucAVa+TQnf4iOWzH7XL0t2jhU4ypj2hCFJYJXz7AX4dTzAX3ctj0BHxATQoeLUYr8Onpja729m/Jw1H62QJq0JGXHgxzRcw4OHp09yuLJYw6Y0da0yAhtyyQHl3+pNNrjRaGRztqvCTdFRLuIy7dySH/bG25WZ5v8AKRV0ZfQ4fhNVQ1LgQJ6+MNLeV2M1DvG9uhTjFydIZdVGaIWeUeHBjI3c/RTC4/8AO4hwH5W28XJorKSnrad1PVxNlidxa4fNj1X5qfLK+Z07pXmZzzIZS47Rfe+1fvvrdahlbynxOZDRZgilM5IY2qgZtbw8tpg1v+EG5PAK54uhSbi00+pExjBJ6HGxh0AMpmINOT9ppPPw1v4XT3gWX6TB4WlrRLVEdudw1PQdw+SpjYKevrqTEmNf5mKRrN5G5h7WzycAeAPrU4heTHhUZNnR2/kcmfFGF+OvtlNmBwbRtZfV7x6h8hXPk2gLaeuqDwe9jAfAE/3JYxqoFRVlrNWR9kdTz+ei0bLeHnDcHp4Hi0ttuT8R1I9HD0LVnNj3LRCEKTQEIQgBKzhhBinNfAzzUh86B9l3f6fb4qJg+IAAU1Q61tGPPsKfpI2yxujkaHMcLOaRcEJNxjLT6dzpaIF8B12eLmfEKkzOUfKJxYVBxjB6LGaF9HiNO2aF3I8WnvaeR6hRaKrqqdoY60sY4NcdR4FWTMRpiPOF0Z+8PgqEfn6uyfiEGcDlyAGSV7wYpXDQxHXeHwF79QQOS2fLOU8Ly3TBlFCHVDh52qkF5JD48h0Giluiwr+OjFzLF9JbSfRg6+uyXbRH6fN13mxeiYOy90h7mN+KuU21QWSC1U2MYgImugp3XkIs5w+z+64V+MTzAti8yzodT6VLwLLM+IObNVtdDS8ddHP8O4dVHYO585PwU1ta2rnb/LQOuL/beOA8Bx9S0Nc6eCKmhZDAxrI2CzWtGgXRQ3ZolQIQhIYIQhAAhCEAQavCqSqJc+PZeeL2aFUtZlV8jrw1YtyD2e8fBNC8TsTSEw5PrD/qYB+b4LrBkw3/AJit07o4/eT7k3rxFsXFFXh+X8OoSHsh3kg4SSnaI8OQ9StUISKBCEIAEIQgD//Z"/>
          <p:cNvSpPr>
            <a:spLocks noChangeAspect="1" noChangeArrowheads="1"/>
          </p:cNvSpPr>
          <p:nvPr/>
        </p:nvSpPr>
        <p:spPr bwMode="auto">
          <a:xfrm>
            <a:off x="307975" y="-280988"/>
            <a:ext cx="1000125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301889"/>
            <a:ext cx="2133117" cy="15998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112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 mod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14171" y="1655618"/>
            <a:ext cx="3694659" cy="4800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250" y="2514600"/>
            <a:ext cx="8353425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2" name="Title 1"/>
          <p:cNvSpPr txBox="1">
            <a:spLocks/>
          </p:cNvSpPr>
          <p:nvPr/>
        </p:nvSpPr>
        <p:spPr>
          <a:xfrm>
            <a:off x="1752600" y="658090"/>
            <a:ext cx="7077075" cy="762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Game Insertion Order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87408" y="1476692"/>
            <a:ext cx="8029567" cy="71351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Completing the Insertion Order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574556" y="2139033"/>
            <a:ext cx="8207375" cy="1491841"/>
            <a:chOff x="609600" y="3765959"/>
            <a:chExt cx="8207375" cy="1491841"/>
          </a:xfrm>
        </p:grpSpPr>
        <p:sp>
          <p:nvSpPr>
            <p:cNvPr id="23" name="Rectangle: Rounded Corners 22"/>
            <p:cNvSpPr/>
            <p:nvPr/>
          </p:nvSpPr>
          <p:spPr>
            <a:xfrm>
              <a:off x="609600" y="4572000"/>
              <a:ext cx="8207375" cy="685800"/>
            </a:xfrm>
            <a:prstGeom prst="roundRect">
              <a:avLst>
                <a:gd name="adj" fmla="val 5972"/>
              </a:avLst>
            </a:prstGeom>
            <a:solidFill>
              <a:srgbClr val="C00000">
                <a:alpha val="25098"/>
              </a:srgbClr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263015" y="3765959"/>
              <a:ext cx="2339871" cy="369332"/>
            </a:xfrm>
            <a:prstGeom prst="rect">
              <a:avLst/>
            </a:prstGeom>
            <a:solidFill>
              <a:srgbClr val="C00000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Completed by Sponsor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87256" y="3043444"/>
            <a:ext cx="8220075" cy="1273230"/>
            <a:chOff x="609600" y="3984570"/>
            <a:chExt cx="8220075" cy="1273230"/>
          </a:xfrm>
        </p:grpSpPr>
        <p:sp>
          <p:nvSpPr>
            <p:cNvPr id="16" name="Rectangle: Rounded Corners 15"/>
            <p:cNvSpPr/>
            <p:nvPr/>
          </p:nvSpPr>
          <p:spPr>
            <a:xfrm>
              <a:off x="609600" y="4572000"/>
              <a:ext cx="8207375" cy="685800"/>
            </a:xfrm>
            <a:prstGeom prst="roundRect">
              <a:avLst>
                <a:gd name="adj" fmla="val 5972"/>
              </a:avLst>
            </a:prstGeom>
            <a:solidFill>
              <a:srgbClr val="C00000">
                <a:alpha val="25098"/>
              </a:srgbClr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250315" y="3984570"/>
              <a:ext cx="2579360" cy="369332"/>
            </a:xfrm>
            <a:prstGeom prst="rect">
              <a:avLst/>
            </a:prstGeom>
            <a:solidFill>
              <a:srgbClr val="C00000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Completed by SplashPlay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9135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/>
          <p:cNvSpPr txBox="1">
            <a:spLocks/>
          </p:cNvSpPr>
          <p:nvPr/>
        </p:nvSpPr>
        <p:spPr>
          <a:xfrm>
            <a:off x="1752600" y="658090"/>
            <a:ext cx="7077075" cy="762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Game Insertion Order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87408" y="1476692"/>
            <a:ext cx="8029567" cy="71351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Setting Up Deals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16" y="1365856"/>
            <a:ext cx="4314825" cy="5314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8" name="Group 17"/>
          <p:cNvGrpSpPr/>
          <p:nvPr/>
        </p:nvGrpSpPr>
        <p:grpSpPr>
          <a:xfrm>
            <a:off x="1951258" y="1385455"/>
            <a:ext cx="7011767" cy="1158953"/>
            <a:chOff x="1986302" y="3012381"/>
            <a:chExt cx="7011767" cy="1158953"/>
          </a:xfrm>
        </p:grpSpPr>
        <p:sp>
          <p:nvSpPr>
            <p:cNvPr id="20" name="Rectangle: Rounded Corners 19"/>
            <p:cNvSpPr/>
            <p:nvPr/>
          </p:nvSpPr>
          <p:spPr>
            <a:xfrm>
              <a:off x="7350244" y="3012381"/>
              <a:ext cx="1647825" cy="234344"/>
            </a:xfrm>
            <a:prstGeom prst="roundRect">
              <a:avLst>
                <a:gd name="adj" fmla="val 5972"/>
              </a:avLst>
            </a:prstGeom>
            <a:solidFill>
              <a:srgbClr val="C00000">
                <a:alpha val="25098"/>
              </a:srgbClr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986302" y="3802002"/>
              <a:ext cx="2493440" cy="369332"/>
            </a:xfrm>
            <a:prstGeom prst="rect">
              <a:avLst/>
            </a:prstGeom>
            <a:solidFill>
              <a:srgbClr val="C00000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Enter Agent ID Number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179823" y="1572491"/>
            <a:ext cx="7451557" cy="1190057"/>
            <a:chOff x="1235649" y="3573399"/>
            <a:chExt cx="7451557" cy="1190057"/>
          </a:xfrm>
        </p:grpSpPr>
        <p:sp>
          <p:nvSpPr>
            <p:cNvPr id="25" name="Rectangle: Rounded Corners 24"/>
            <p:cNvSpPr/>
            <p:nvPr/>
          </p:nvSpPr>
          <p:spPr>
            <a:xfrm>
              <a:off x="7731244" y="3573399"/>
              <a:ext cx="955962" cy="214746"/>
            </a:xfrm>
            <a:prstGeom prst="roundRect">
              <a:avLst>
                <a:gd name="adj" fmla="val 5972"/>
              </a:avLst>
            </a:prstGeom>
            <a:solidFill>
              <a:srgbClr val="C00000">
                <a:alpha val="25098"/>
              </a:srgbClr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235649" y="4394124"/>
              <a:ext cx="3245825" cy="369332"/>
            </a:xfrm>
            <a:prstGeom prst="rect">
              <a:avLst/>
            </a:prstGeom>
            <a:solidFill>
              <a:srgbClr val="C00000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Enter Sponsor Number if known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02151" y="2156298"/>
            <a:ext cx="8327525" cy="1200329"/>
            <a:chOff x="538927" y="3432896"/>
            <a:chExt cx="8327525" cy="1200329"/>
          </a:xfrm>
        </p:grpSpPr>
        <p:sp>
          <p:nvSpPr>
            <p:cNvPr id="28" name="Rectangle: Rounded Corners 27"/>
            <p:cNvSpPr/>
            <p:nvPr/>
          </p:nvSpPr>
          <p:spPr>
            <a:xfrm>
              <a:off x="4697692" y="3451560"/>
              <a:ext cx="4168760" cy="320041"/>
            </a:xfrm>
            <a:prstGeom prst="roundRect">
              <a:avLst>
                <a:gd name="adj" fmla="val 5972"/>
              </a:avLst>
            </a:prstGeom>
            <a:solidFill>
              <a:srgbClr val="C00000">
                <a:alpha val="25098"/>
              </a:srgbClr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38927" y="3432896"/>
              <a:ext cx="3961597" cy="1200329"/>
            </a:xfrm>
            <a:prstGeom prst="rect">
              <a:avLst/>
            </a:prstGeom>
            <a:solidFill>
              <a:srgbClr val="C00000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Deal Delivery Schedule</a:t>
              </a:r>
            </a:p>
            <a:p>
              <a:pPr marL="285750" indent="-171450">
                <a:buFont typeface="Arial" panose="020B0604020202020204" pitchFamily="34" charset="0"/>
                <a:buChar char="•"/>
              </a:pPr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Only one deal per day</a:t>
              </a:r>
            </a:p>
            <a:p>
              <a:pPr marL="285750" indent="-171450">
                <a:buFont typeface="Arial" panose="020B0604020202020204" pitchFamily="34" charset="0"/>
                <a:buChar char="•"/>
              </a:pPr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Select all days deal is to be delivered</a:t>
              </a:r>
            </a:p>
            <a:p>
              <a:pPr marL="285750" indent="-171450">
                <a:buFont typeface="Arial" panose="020B0604020202020204" pitchFamily="34" charset="0"/>
                <a:buChar char="•"/>
              </a:pPr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Select between 1 and 7 days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145572" y="2519336"/>
            <a:ext cx="6684103" cy="459029"/>
            <a:chOff x="2315697" y="2939780"/>
            <a:chExt cx="6684103" cy="459029"/>
          </a:xfrm>
        </p:grpSpPr>
        <p:sp>
          <p:nvSpPr>
            <p:cNvPr id="35" name="Rectangle: Rounded Corners 34"/>
            <p:cNvSpPr/>
            <p:nvPr/>
          </p:nvSpPr>
          <p:spPr>
            <a:xfrm>
              <a:off x="4831040" y="2939780"/>
              <a:ext cx="4168760" cy="378632"/>
            </a:xfrm>
            <a:prstGeom prst="roundRect">
              <a:avLst>
                <a:gd name="adj" fmla="val 5144"/>
              </a:avLst>
            </a:prstGeom>
            <a:solidFill>
              <a:srgbClr val="C00000">
                <a:alpha val="25098"/>
              </a:srgbClr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315697" y="3029477"/>
              <a:ext cx="2289601" cy="369332"/>
            </a:xfrm>
            <a:prstGeom prst="rect">
              <a:avLst/>
            </a:prstGeom>
            <a:solidFill>
              <a:srgbClr val="C00000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Enter Sponsor’s Name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189412" y="2901048"/>
            <a:ext cx="5640263" cy="378632"/>
            <a:chOff x="3329769" y="2939780"/>
            <a:chExt cx="5640263" cy="378632"/>
          </a:xfrm>
        </p:grpSpPr>
        <p:sp>
          <p:nvSpPr>
            <p:cNvPr id="38" name="Rectangle: Rounded Corners 37"/>
            <p:cNvSpPr/>
            <p:nvPr/>
          </p:nvSpPr>
          <p:spPr>
            <a:xfrm>
              <a:off x="4811990" y="2939780"/>
              <a:ext cx="4158042" cy="378632"/>
            </a:xfrm>
            <a:prstGeom prst="roundRect">
              <a:avLst>
                <a:gd name="adj" fmla="val 5144"/>
              </a:avLst>
            </a:prstGeom>
            <a:solidFill>
              <a:srgbClr val="C00000">
                <a:alpha val="25098"/>
              </a:srgbClr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329769" y="2943512"/>
              <a:ext cx="1236236" cy="369332"/>
            </a:xfrm>
            <a:prstGeom prst="rect">
              <a:avLst/>
            </a:prstGeom>
            <a:solidFill>
              <a:srgbClr val="C00000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Deal’s Title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536320" y="3304013"/>
            <a:ext cx="6293355" cy="951469"/>
            <a:chOff x="2390331" y="3001229"/>
            <a:chExt cx="6293355" cy="951469"/>
          </a:xfrm>
        </p:grpSpPr>
        <p:sp>
          <p:nvSpPr>
            <p:cNvPr id="44" name="Rectangle: Rounded Corners 43"/>
            <p:cNvSpPr/>
            <p:nvPr/>
          </p:nvSpPr>
          <p:spPr>
            <a:xfrm>
              <a:off x="4543292" y="3001229"/>
              <a:ext cx="4140394" cy="951469"/>
            </a:xfrm>
            <a:prstGeom prst="roundRect">
              <a:avLst>
                <a:gd name="adj" fmla="val 5144"/>
              </a:avLst>
            </a:prstGeom>
            <a:solidFill>
              <a:srgbClr val="C00000">
                <a:alpha val="25098"/>
              </a:srgbClr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390331" y="3048135"/>
              <a:ext cx="1898853" cy="369332"/>
            </a:xfrm>
            <a:prstGeom prst="rect">
              <a:avLst/>
            </a:prstGeom>
            <a:solidFill>
              <a:srgbClr val="C00000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Deal’s Description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2031415" y="4130220"/>
            <a:ext cx="6785561" cy="833027"/>
            <a:chOff x="1717167" y="2890645"/>
            <a:chExt cx="6785561" cy="833027"/>
          </a:xfrm>
        </p:grpSpPr>
        <p:sp>
          <p:nvSpPr>
            <p:cNvPr id="47" name="Rectangle: Rounded Corners 46"/>
            <p:cNvSpPr/>
            <p:nvPr/>
          </p:nvSpPr>
          <p:spPr>
            <a:xfrm>
              <a:off x="4375034" y="3040239"/>
              <a:ext cx="4127694" cy="683433"/>
            </a:xfrm>
            <a:prstGeom prst="roundRect">
              <a:avLst>
                <a:gd name="adj" fmla="val 5144"/>
              </a:avLst>
            </a:prstGeom>
            <a:solidFill>
              <a:srgbClr val="C00000">
                <a:alpha val="25098"/>
              </a:srgbClr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717167" y="2890645"/>
              <a:ext cx="2432333" cy="646331"/>
            </a:xfrm>
            <a:prstGeom prst="rect">
              <a:avLst/>
            </a:prstGeom>
            <a:solidFill>
              <a:srgbClr val="C00000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Deal’s “Shortened” URL</a:t>
              </a:r>
            </a:p>
            <a:p>
              <a:pPr marL="285750" indent="-114300">
                <a:buFont typeface="Arial" panose="020B0604020202020204" pitchFamily="34" charset="0"/>
                <a:buChar char="•"/>
              </a:pPr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www.bitly.com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2161766" y="4879191"/>
            <a:ext cx="4315234" cy="782953"/>
            <a:chOff x="1847519" y="2956183"/>
            <a:chExt cx="4315234" cy="782953"/>
          </a:xfrm>
        </p:grpSpPr>
        <p:sp>
          <p:nvSpPr>
            <p:cNvPr id="50" name="Rectangle: Rounded Corners 49"/>
            <p:cNvSpPr/>
            <p:nvPr/>
          </p:nvSpPr>
          <p:spPr>
            <a:xfrm>
              <a:off x="4375034" y="2956183"/>
              <a:ext cx="1787719" cy="413621"/>
            </a:xfrm>
            <a:prstGeom prst="roundRect">
              <a:avLst>
                <a:gd name="adj" fmla="val 5144"/>
              </a:avLst>
            </a:prstGeom>
            <a:solidFill>
              <a:srgbClr val="C00000">
                <a:alpha val="25098"/>
              </a:srgbClr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847519" y="3369804"/>
              <a:ext cx="2278765" cy="369332"/>
            </a:xfrm>
            <a:prstGeom prst="rect">
              <a:avLst/>
            </a:prstGeom>
            <a:solidFill>
              <a:srgbClr val="C00000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Deal’s Expiration Date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721794" y="4732444"/>
            <a:ext cx="4831406" cy="1754326"/>
            <a:chOff x="1441236" y="2598487"/>
            <a:chExt cx="4831406" cy="1754326"/>
          </a:xfrm>
        </p:grpSpPr>
        <p:sp>
          <p:nvSpPr>
            <p:cNvPr id="53" name="Rectangle: Rounded Corners 52"/>
            <p:cNvSpPr/>
            <p:nvPr/>
          </p:nvSpPr>
          <p:spPr>
            <a:xfrm>
              <a:off x="4520042" y="3121752"/>
              <a:ext cx="1752600" cy="535491"/>
            </a:xfrm>
            <a:prstGeom prst="roundRect">
              <a:avLst>
                <a:gd name="adj" fmla="val 5144"/>
              </a:avLst>
            </a:prstGeom>
            <a:solidFill>
              <a:srgbClr val="C00000">
                <a:alpha val="25098"/>
              </a:srgbClr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441236" y="2598487"/>
              <a:ext cx="2724785" cy="1754326"/>
            </a:xfrm>
            <a:prstGeom prst="rect">
              <a:avLst/>
            </a:prstGeom>
            <a:solidFill>
              <a:srgbClr val="C00000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Deal Graphics</a:t>
              </a:r>
            </a:p>
            <a:p>
              <a:pPr marL="285750" indent="-114300">
                <a:buFont typeface="Arial" panose="020B0604020202020204" pitchFamily="34" charset="0"/>
                <a:buChar char="•"/>
              </a:pPr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300 x 300 Pixels</a:t>
              </a:r>
            </a:p>
            <a:p>
              <a:pPr marL="285750" indent="-114300">
                <a:buFont typeface="Arial" panose="020B0604020202020204" pitchFamily="34" charset="0"/>
                <a:buChar char="•"/>
              </a:pPr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Low Resolution JPG File</a:t>
              </a:r>
            </a:p>
            <a:p>
              <a:pPr marL="285750" indent="-114300">
                <a:buFont typeface="Arial" panose="020B0604020202020204" pitchFamily="34" charset="0"/>
                <a:buChar char="•"/>
              </a:pPr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Naming Convention:</a:t>
              </a:r>
            </a:p>
            <a:p>
              <a:pPr marL="571500" indent="-114300">
                <a:buFont typeface="Arial" panose="020B0604020202020204" pitchFamily="34" charset="0"/>
                <a:buChar char="•"/>
              </a:pPr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Sponsor # + Day.jpg</a:t>
              </a:r>
            </a:p>
            <a:p>
              <a:pPr marL="914400" indent="-114300">
                <a:buFont typeface="Arial" panose="020B0604020202020204" pitchFamily="34" charset="0"/>
                <a:buChar char="•"/>
              </a:pPr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A123WED.jpg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2497079" y="5941748"/>
            <a:ext cx="6465946" cy="369332"/>
            <a:chOff x="2251430" y="3027883"/>
            <a:chExt cx="6465946" cy="369332"/>
          </a:xfrm>
        </p:grpSpPr>
        <p:sp>
          <p:nvSpPr>
            <p:cNvPr id="56" name="Rectangle: Rounded Corners 55"/>
            <p:cNvSpPr/>
            <p:nvPr/>
          </p:nvSpPr>
          <p:spPr>
            <a:xfrm>
              <a:off x="4375034" y="3040239"/>
              <a:ext cx="4342342" cy="329565"/>
            </a:xfrm>
            <a:prstGeom prst="roundRect">
              <a:avLst>
                <a:gd name="adj" fmla="val 5144"/>
              </a:avLst>
            </a:prstGeom>
            <a:solidFill>
              <a:srgbClr val="C00000">
                <a:alpha val="25098"/>
              </a:srgbClr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251430" y="3027883"/>
              <a:ext cx="1933927" cy="369332"/>
            </a:xfrm>
            <a:prstGeom prst="rect">
              <a:avLst/>
            </a:prstGeom>
            <a:solidFill>
              <a:srgbClr val="C00000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Signed by Sponsor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71708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16" y="1313468"/>
            <a:ext cx="4324350" cy="5419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2" name="Title 1"/>
          <p:cNvSpPr txBox="1">
            <a:spLocks/>
          </p:cNvSpPr>
          <p:nvPr/>
        </p:nvSpPr>
        <p:spPr>
          <a:xfrm>
            <a:off x="1752600" y="658090"/>
            <a:ext cx="7077075" cy="762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Game Insertion Order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87408" y="1476692"/>
            <a:ext cx="8029567" cy="71351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Loyalty Program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951258" y="1341767"/>
            <a:ext cx="7039477" cy="1202641"/>
            <a:chOff x="1986302" y="2968693"/>
            <a:chExt cx="7039477" cy="1202641"/>
          </a:xfrm>
        </p:grpSpPr>
        <p:sp>
          <p:nvSpPr>
            <p:cNvPr id="20" name="Rectangle: Rounded Corners 19"/>
            <p:cNvSpPr/>
            <p:nvPr/>
          </p:nvSpPr>
          <p:spPr>
            <a:xfrm>
              <a:off x="7377954" y="2968693"/>
              <a:ext cx="1647825" cy="250322"/>
            </a:xfrm>
            <a:prstGeom prst="roundRect">
              <a:avLst>
                <a:gd name="adj" fmla="val 5972"/>
              </a:avLst>
            </a:prstGeom>
            <a:solidFill>
              <a:srgbClr val="C00000">
                <a:alpha val="25098"/>
              </a:srgbClr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986302" y="3802002"/>
              <a:ext cx="2493440" cy="369332"/>
            </a:xfrm>
            <a:prstGeom prst="rect">
              <a:avLst/>
            </a:prstGeom>
            <a:solidFill>
              <a:srgbClr val="C00000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Enter Agent ID Number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210754" y="1506560"/>
            <a:ext cx="7517608" cy="1305004"/>
            <a:chOff x="1266580" y="3507468"/>
            <a:chExt cx="7517608" cy="1305004"/>
          </a:xfrm>
        </p:grpSpPr>
        <p:sp>
          <p:nvSpPr>
            <p:cNvPr id="25" name="Rectangle: Rounded Corners 24"/>
            <p:cNvSpPr/>
            <p:nvPr/>
          </p:nvSpPr>
          <p:spPr>
            <a:xfrm>
              <a:off x="7752026" y="3507468"/>
              <a:ext cx="1032162" cy="246040"/>
            </a:xfrm>
            <a:prstGeom prst="roundRect">
              <a:avLst>
                <a:gd name="adj" fmla="val 5972"/>
              </a:avLst>
            </a:prstGeom>
            <a:solidFill>
              <a:srgbClr val="C00000">
                <a:alpha val="25098"/>
              </a:srgbClr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266580" y="4443140"/>
              <a:ext cx="3245825" cy="369332"/>
            </a:xfrm>
            <a:prstGeom prst="rect">
              <a:avLst/>
            </a:prstGeom>
            <a:solidFill>
              <a:srgbClr val="C00000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Enter Sponsor Number if known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2453302" y="2454862"/>
            <a:ext cx="6509723" cy="472626"/>
            <a:chOff x="2661030" y="3921498"/>
            <a:chExt cx="6509723" cy="472626"/>
          </a:xfrm>
        </p:grpSpPr>
        <p:sp>
          <p:nvSpPr>
            <p:cNvPr id="59" name="Rectangle: Rounded Corners 58"/>
            <p:cNvSpPr/>
            <p:nvPr/>
          </p:nvSpPr>
          <p:spPr>
            <a:xfrm>
              <a:off x="5029547" y="3921498"/>
              <a:ext cx="4141206" cy="472626"/>
            </a:xfrm>
            <a:prstGeom prst="roundRect">
              <a:avLst>
                <a:gd name="adj" fmla="val 5972"/>
              </a:avLst>
            </a:prstGeom>
            <a:solidFill>
              <a:srgbClr val="C00000">
                <a:alpha val="25098"/>
              </a:srgbClr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661030" y="4019964"/>
              <a:ext cx="2014398" cy="369332"/>
            </a:xfrm>
            <a:prstGeom prst="rect">
              <a:avLst/>
            </a:prstGeom>
            <a:solidFill>
              <a:srgbClr val="C00000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Loyalty Description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2445882" y="2890823"/>
            <a:ext cx="3504753" cy="646331"/>
            <a:chOff x="2662440" y="3876194"/>
            <a:chExt cx="3504753" cy="646331"/>
          </a:xfrm>
        </p:grpSpPr>
        <p:sp>
          <p:nvSpPr>
            <p:cNvPr id="62" name="Rectangle: Rounded Corners 61"/>
            <p:cNvSpPr/>
            <p:nvPr/>
          </p:nvSpPr>
          <p:spPr>
            <a:xfrm>
              <a:off x="5038377" y="3887615"/>
              <a:ext cx="1128816" cy="394575"/>
            </a:xfrm>
            <a:prstGeom prst="roundRect">
              <a:avLst>
                <a:gd name="adj" fmla="val 5972"/>
              </a:avLst>
            </a:prstGeom>
            <a:solidFill>
              <a:srgbClr val="C00000">
                <a:alpha val="25098"/>
              </a:srgbClr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662440" y="3876194"/>
              <a:ext cx="2000548" cy="646331"/>
            </a:xfrm>
            <a:prstGeom prst="rect">
              <a:avLst/>
            </a:prstGeom>
            <a:solidFill>
              <a:srgbClr val="C00000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Point Value</a:t>
              </a:r>
            </a:p>
            <a:p>
              <a:pPr marL="623888" indent="-166688">
                <a:buFont typeface="Arial" panose="020B0604020202020204" pitchFamily="34" charset="0"/>
                <a:buChar char="•"/>
              </a:pPr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 to 999,999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2510771" y="5800810"/>
            <a:ext cx="6452253" cy="447590"/>
            <a:chOff x="2698871" y="4455770"/>
            <a:chExt cx="6452253" cy="447590"/>
          </a:xfrm>
        </p:grpSpPr>
        <p:sp>
          <p:nvSpPr>
            <p:cNvPr id="65" name="Rectangle: Rounded Corners 64"/>
            <p:cNvSpPr/>
            <p:nvPr/>
          </p:nvSpPr>
          <p:spPr>
            <a:xfrm>
              <a:off x="5023773" y="4455770"/>
              <a:ext cx="4127351" cy="447590"/>
            </a:xfrm>
            <a:prstGeom prst="roundRect">
              <a:avLst>
                <a:gd name="adj" fmla="val 5972"/>
              </a:avLst>
            </a:prstGeom>
            <a:solidFill>
              <a:srgbClr val="C00000">
                <a:alpha val="25098"/>
              </a:srgbClr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2698871" y="4455770"/>
              <a:ext cx="1933927" cy="369332"/>
            </a:xfrm>
            <a:prstGeom prst="rect">
              <a:avLst/>
            </a:prstGeom>
            <a:solidFill>
              <a:srgbClr val="C00000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Signed by Sponsor</a:t>
              </a:r>
            </a:p>
          </p:txBody>
        </p:sp>
      </p:grpSp>
      <p:sp>
        <p:nvSpPr>
          <p:cNvPr id="23" name="Rectangle: Rounded Corners 22">
            <a:hlinkClick r:id="rId5" action="ppaction://hlinksldjump"/>
          </p:cNvPr>
          <p:cNvSpPr/>
          <p:nvPr/>
        </p:nvSpPr>
        <p:spPr>
          <a:xfrm>
            <a:off x="7542470" y="6411871"/>
            <a:ext cx="1442796" cy="321322"/>
          </a:xfrm>
          <a:prstGeom prst="roundRect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Menu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297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endCxn id="6" idx="6"/>
          </p:cNvCxnSpPr>
          <p:nvPr/>
        </p:nvCxnSpPr>
        <p:spPr>
          <a:xfrm>
            <a:off x="1752600" y="3093132"/>
            <a:ext cx="4876800" cy="906"/>
          </a:xfrm>
          <a:prstGeom prst="line">
            <a:avLst/>
          </a:prstGeom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hlinkClick r:id="rId3" action="ppaction://hlinksldjump"/>
          </p:cNvPr>
          <p:cNvSpPr/>
          <p:nvPr/>
        </p:nvSpPr>
        <p:spPr>
          <a:xfrm>
            <a:off x="6248400" y="2903538"/>
            <a:ext cx="381000" cy="3810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104900" y="3282726"/>
            <a:ext cx="7077075" cy="151787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SESSON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Selling SplashPlay</a:t>
            </a:r>
          </a:p>
        </p:txBody>
      </p:sp>
      <p:sp>
        <p:nvSpPr>
          <p:cNvPr id="2" name="AutoShape 2" descr="data:image/jpeg;base64,/9j/4AAQSkZJRgABAQAAAQABAAD/2wBDAAkGBwgHBgkIBwgKCgkLDRYPDQwMDRsUFRAWIB0iIiAdHx8kKDQsJCYxJx8fLT0tMTU3Ojo6Iys/RD84QzQ5Ojf/2wBDAQoKCg0MDRoPDxo3JR8lNzc3Nzc3Nzc3Nzc3Nzc3Nzc3Nzc3Nzc3Nzc3Nzc3Nzc3Nzc3Nzc3Nzc3Nzc3Nzc3Nzf/wAARCABaAGkDASIAAhEBAxEB/8QAHAAAAgMBAQEBAAAAAAAAAAAAAAYEBQcDAQII/8QAPxAAAQMCAwUDCAgEBwAAAAAAAQACAwQRBQYhEhMxQWEiUXEHI4GRscHR8BQyQmJykqHhFSRDwhY0RFJjgrL/xAAZAQADAQEBAAAAAAAAAAAAAAAAAQIDBQT/xAAkEQACAgIBBAEFAAAAAAAAAAAAAQIRAwQSITFBYQUjQlGBkf/aAAwDAQACEQMRAD8A3FCEIAEIS9mDNFPhhdBTgT1Q4tv2WfiPf09iAboYC4NBLiABxJKrKnMWEUxIlr4SRyjJf/5us7rcSxDFZLVM0ktz2YmizR4NCIsGq5NS1kY++74KuJHIef8AGGC3/wAw/wAdy/4KXS5hwiqIEVfDc8A87BP5rJAOBTcN9HfwK4TYNVxg7IZIPuO1/VCQcmayCCAQQQea9WSUOK4jhEtqeaSMD60L9Wn/AKn3J6y9mmmxVwgnAp6u2jCey/8ACfd7UmikxhQhCQwQhCABCFwrqllHSTVMv1ImFx625IAoM3Y+cPYKOkdaqkbdzh/Tb8T88km0NBJXSE8Iwe08/OpXwXT4piLnvN5p33ceQ/YD2JoghZBC2KMWa0evqrSMm7ZzpqWGlZsQsA7zzPiV1XriQNBc9ygVVTO3s7sxg873uvPs7UNePKV/w2w4JZZVE9lqAKxrb9kDZJ6n5ClKlOvFSqeqkFmFpkHK3ELkaXyqeSSy/c7Xn9HR2dFqCcPCJFTTRVLNiZgcOR5jwS5iFDJQyBzSXRk9l44g9eqZw69gQWk8AbL4miZNG6ORu01wsQu+mmrRyWqZaZNzCcSi+hVj71cYu1x/qt7/ABHP196aFjm1PhOJNfE60sLw5ju8fvz9K1vD6uOuooKqH6krA4Du6ejgpaKi7JCEISKBLOfKgx4THA0238oDurRr7bJmSd5QydmgHK8n9qaFLsUuXYQXSznlZo9p9yvFRUkZky7iDGGoD3xygGmIEt9j7F7dru62SjRVuOYbTRuoKarZT+cbZ1NKY3neQAybDruj7DpDbUXY4gG5TszSs0tc3sDgWuAIPELPqrG8yTRiSWlBlpg2eOOKmmbd+5vqCBdpc52l76AWBBUk5gzH9FqZ3CnDIYmlpFHId44ySjS5bqGxt0NgS4G4BFx01TKSa7DJJTEVO6bwOoJ7lYRRMibssHieZXMv7Mcxje6Qx32Gts7Wx4E6JYx3N1RRudTwYbPTym4ElW3Z9LQCQ71rn6+pi1ZSn+X09I6P193jCHjuSsax2OjzHh1IXDd6783+rt6Mv6f0KvjosenkfPJJLO90kkhJe9xuXHqmfAs4Ppo46XE2STAENjmYAX9ARz8Rr0K3x7Ct8j2bnxMo4ovF1aXX37GDMUN2xTjiDsH2j3po8ndWZcKmpnG5gl0Hc12vt2kt4nPHV4S6WNsrW3aRvInMPHucAVa+TQnf4iOWzH7XL0t2jhU4ypj2hCFJYJXz7AX4dTzAX3ctj0BHxATQoeLUYr8Onpja729m/Jw1H62QJq0JGXHgxzRcw4OHp09yuLJYw6Y0da0yAhtyyQHl3+pNNrjRaGRztqvCTdFRLuIy7dySH/bG25WZ5v8AKRV0ZfQ4fhNVQ1LgQJ6+MNLeV2M1DvG9uhTjFydIZdVGaIWeUeHBjI3c/RTC4/8AO4hwH5W28XJorKSnrad1PVxNlidxa4fNj1X5qfLK+Z07pXmZzzIZS47Rfe+1fvvrdahlbynxOZDRZgilM5IY2qgZtbw8tpg1v+EG5PAK54uhSbi00+pExjBJ6HGxh0AMpmINOT9ppPPw1v4XT3gWX6TB4WlrRLVEdudw1PQdw+SpjYKevrqTEmNf5mKRrN5G5h7WzycAeAPrU4heTHhUZNnR2/kcmfFGF+OvtlNmBwbRtZfV7x6h8hXPk2gLaeuqDwe9jAfAE/3JYxqoFRVlrNWR9kdTz+ei0bLeHnDcHp4Hi0ttuT8R1I9HD0LVnNj3LRCEKTQEIQgBKzhhBinNfAzzUh86B9l3f6fb4qJg+IAAU1Q61tGPPsKfpI2yxujkaHMcLOaRcEJNxjLT6dzpaIF8B12eLmfEKkzOUfKJxYVBxjB6LGaF9HiNO2aF3I8WnvaeR6hRaKrqqdoY60sY4NcdR4FWTMRpiPOF0Z+8PgqEfn6uyfiEGcDlyAGSV7wYpXDQxHXeHwF79QQOS2fLOU8Ly3TBlFCHVDh52qkF5JD48h0Giluiwr+OjFzLF9JbSfRg6+uyXbRH6fN13mxeiYOy90h7mN+KuU21QWSC1U2MYgImugp3XkIs5w+z+64V+MTzAti8yzodT6VLwLLM+IObNVtdDS8ddHP8O4dVHYO585PwU1ta2rnb/LQOuL/beOA8Bx9S0Nc6eCKmhZDAxrI2CzWtGgXRQ3ZolQIQhIYIQhAAhCEAQavCqSqJc+PZeeL2aFUtZlV8jrw1YtyD2e8fBNC8TsTSEw5PrD/qYB+b4LrBkw3/AJit07o4/eT7k3rxFsXFFXh+X8OoSHsh3kg4SSnaI8OQ9StUISKBCEIAEIQgD//Z"/>
          <p:cNvSpPr>
            <a:spLocks noChangeAspect="1" noChangeArrowheads="1"/>
          </p:cNvSpPr>
          <p:nvPr/>
        </p:nvSpPr>
        <p:spPr bwMode="auto">
          <a:xfrm>
            <a:off x="155575" y="-433388"/>
            <a:ext cx="1000125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BDAAkGBwgHBgkIBwgKCgkLDRYPDQwMDRsUFRAWIB0iIiAdHx8kKDQsJCYxJx8fLT0tMTU3Ojo6Iys/RD84QzQ5Ojf/2wBDAQoKCg0MDRoPDxo3JR8lNzc3Nzc3Nzc3Nzc3Nzc3Nzc3Nzc3Nzc3Nzc3Nzc3Nzc3Nzc3Nzc3Nzc3Nzc3Nzc3Nzf/wAARCABaAGkDASIAAhEBAxEB/8QAHAAAAgMBAQEBAAAAAAAAAAAAAAYEBQcDAQII/8QAPxAAAQMCAwUDCAgEBwAAAAAAAQACAwQRBQYhEhMxQWEiUXEHI4GRscHR8BQyQmJykqHhFSRDwhY0RFJjgrL/xAAZAQADAQEBAAAAAAAAAAAAAAAAAQIDBQT/xAAkEQACAgIBBAEFAAAAAAAAAAAAAQIRAwQSITFBYQUjQlGBkf/aAAwDAQACEQMRAD8A3FCEIAEIS9mDNFPhhdBTgT1Q4tv2WfiPf09iAboYC4NBLiABxJKrKnMWEUxIlr4SRyjJf/5us7rcSxDFZLVM0ktz2YmizR4NCIsGq5NS1kY++74KuJHIef8AGGC3/wAw/wAdy/4KXS5hwiqIEVfDc8A87BP5rJAOBTcN9HfwK4TYNVxg7IZIPuO1/VCQcmayCCAQQQea9WSUOK4jhEtqeaSMD60L9Wn/AKn3J6y9mmmxVwgnAp6u2jCey/8ACfd7UmikxhQhCQwQhCABCFwrqllHSTVMv1ImFx625IAoM3Y+cPYKOkdaqkbdzh/Tb8T88km0NBJXSE8Iwe08/OpXwXT4piLnvN5p33ceQ/YD2JoghZBC2KMWa0evqrSMm7ZzpqWGlZsQsA7zzPiV1XriQNBc9ygVVTO3s7sxg873uvPs7UNePKV/w2w4JZZVE9lqAKxrb9kDZJ6n5ClKlOvFSqeqkFmFpkHK3ELkaXyqeSSy/c7Xn9HR2dFqCcPCJFTTRVLNiZgcOR5jwS5iFDJQyBzSXRk9l44g9eqZw69gQWk8AbL4miZNG6ORu01wsQu+mmrRyWqZaZNzCcSi+hVj71cYu1x/qt7/ABHP196aFjm1PhOJNfE60sLw5ju8fvz9K1vD6uOuooKqH6krA4Du6ejgpaKi7JCEISKBLOfKgx4THA0238oDurRr7bJmSd5QydmgHK8n9qaFLsUuXYQXSznlZo9p9yvFRUkZky7iDGGoD3xygGmIEt9j7F7dru62SjRVuOYbTRuoKarZT+cbZ1NKY3neQAybDruj7DpDbUXY4gG5TszSs0tc3sDgWuAIPELPqrG8yTRiSWlBlpg2eOOKmmbd+5vqCBdpc52l76AWBBUk5gzH9FqZ3CnDIYmlpFHId44ySjS5bqGxt0NgS4G4BFx01TKSa7DJJTEVO6bwOoJ7lYRRMibssHieZXMv7Mcxje6Qx32Gts7Wx4E6JYx3N1RRudTwYbPTym4ElW3Z9LQCQ71rn6+pi1ZSn+X09I6P193jCHjuSsax2OjzHh1IXDd6783+rt6Mv6f0KvjosenkfPJJLO90kkhJe9xuXHqmfAs4Ppo46XE2STAENjmYAX9ARz8Rr0K3x7Ct8j2bnxMo4ovF1aXX37GDMUN2xTjiDsH2j3po8ndWZcKmpnG5gl0Hc12vt2kt4nPHV4S6WNsrW3aRvInMPHucAVa+TQnf4iOWzH7XL0t2jhU4ypj2hCFJYJXz7AX4dTzAX3ctj0BHxATQoeLUYr8Onpja729m/Jw1H62QJq0JGXHgxzRcw4OHp09yuLJYw6Y0da0yAhtyyQHl3+pNNrjRaGRztqvCTdFRLuIy7dySH/bG25WZ5v8AKRV0ZfQ4fhNVQ1LgQJ6+MNLeV2M1DvG9uhTjFydIZdVGaIWeUeHBjI3c/RTC4/8AO4hwH5W28XJorKSnrad1PVxNlidxa4fNj1X5qfLK+Z07pXmZzzIZS47Rfe+1fvvrdahlbynxOZDRZgilM5IY2qgZtbw8tpg1v+EG5PAK54uhSbi00+pExjBJ6HGxh0AMpmINOT9ppPPw1v4XT3gWX6TB4WlrRLVEdudw1PQdw+SpjYKevrqTEmNf5mKRrN5G5h7WzycAeAPrU4heTHhUZNnR2/kcmfFGF+OvtlNmBwbRtZfV7x6h8hXPk2gLaeuqDwe9jAfAE/3JYxqoFRVlrNWR9kdTz+ei0bLeHnDcHp4Hi0ttuT8R1I9HD0LVnNj3LRCEKTQEIQgBKzhhBinNfAzzUh86B9l3f6fb4qJg+IAAU1Q61tGPPsKfpI2yxujkaHMcLOaRcEJNxjLT6dzpaIF8B12eLmfEKkzOUfKJxYVBxjB6LGaF9HiNO2aF3I8WnvaeR6hRaKrqqdoY60sY4NcdR4FWTMRpiPOF0Z+8PgqEfn6uyfiEGcDlyAGSV7wYpXDQxHXeHwF79QQOS2fLOU8Ly3TBlFCHVDh52qkF5JD48h0Giluiwr+OjFzLF9JbSfRg6+uyXbRH6fN13mxeiYOy90h7mN+KuU21QWSC1U2MYgImugp3XkIs5w+z+64V+MTzAti8yzodT6VLwLLM+IObNVtdDS8ddHP8O4dVHYO585PwU1ta2rnb/LQOuL/beOA8Bx9S0Nc6eCKmhZDAxrI2CzWtGgXRQ3ZolQIQhIYIQhAAhCEAQavCqSqJc+PZeeL2aFUtZlV8jrw1YtyD2e8fBNC8TsTSEw5PrD/qYB+b4LrBkw3/AJit07o4/eT7k3rxFsXFFXh+X8OoSHsh3kg4SSnaI8OQ9StUISKBCEIAEIQgD//Z"/>
          <p:cNvSpPr>
            <a:spLocks noChangeAspect="1" noChangeArrowheads="1"/>
          </p:cNvSpPr>
          <p:nvPr/>
        </p:nvSpPr>
        <p:spPr bwMode="auto">
          <a:xfrm>
            <a:off x="307975" y="-280988"/>
            <a:ext cx="1000125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301889"/>
            <a:ext cx="2133117" cy="15998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628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 mod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Selling SplashPlay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1"/>
            <a:ext cx="7467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Features &amp; Benefits</a:t>
            </a:r>
          </a:p>
        </p:txBody>
      </p:sp>
      <p:sp>
        <p:nvSpPr>
          <p:cNvPr id="4" name="Rectangle 3"/>
          <p:cNvSpPr/>
          <p:nvPr/>
        </p:nvSpPr>
        <p:spPr>
          <a:xfrm>
            <a:off x="2209800" y="2468564"/>
            <a:ext cx="2150423" cy="3280301"/>
          </a:xfrm>
          <a:prstGeom prst="rect">
            <a:avLst/>
          </a:prstGeom>
          <a:solidFill>
            <a:srgbClr val="FBAA1B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FEATURES</a:t>
            </a:r>
          </a:p>
          <a:p>
            <a:pPr algn="ctr">
              <a:lnSpc>
                <a:spcPts val="2400"/>
              </a:lnSpc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Branding</a:t>
            </a:r>
          </a:p>
          <a:p>
            <a:pPr algn="ctr">
              <a:lnSpc>
                <a:spcPts val="2400"/>
              </a:lnSpc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</a:t>
            </a:r>
          </a:p>
          <a:p>
            <a:pPr algn="ctr">
              <a:lnSpc>
                <a:spcPts val="2400"/>
              </a:lnSpc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Loyalty</a:t>
            </a:r>
          </a:p>
          <a:p>
            <a:pPr algn="ctr">
              <a:lnSpc>
                <a:spcPts val="2400"/>
              </a:lnSpc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</a:t>
            </a:r>
          </a:p>
          <a:p>
            <a:pPr algn="ctr">
              <a:lnSpc>
                <a:spcPts val="2400"/>
              </a:lnSpc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Messaging</a:t>
            </a:r>
          </a:p>
          <a:p>
            <a:pPr algn="ctr">
              <a:lnSpc>
                <a:spcPts val="2400"/>
              </a:lnSpc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</a:t>
            </a:r>
          </a:p>
          <a:p>
            <a:pPr algn="ctr">
              <a:lnSpc>
                <a:spcPts val="2400"/>
              </a:lnSpc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Education</a:t>
            </a:r>
          </a:p>
          <a:p>
            <a:pPr algn="ctr"/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5012376" y="2468564"/>
            <a:ext cx="2150423" cy="3280301"/>
          </a:xfrm>
          <a:prstGeom prst="rect">
            <a:avLst/>
          </a:prstGeom>
          <a:solidFill>
            <a:srgbClr val="FBAA1B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BENEFITS</a:t>
            </a:r>
          </a:p>
          <a:p>
            <a:pPr algn="ctr">
              <a:lnSpc>
                <a:spcPts val="2400"/>
              </a:lnSpc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Engagement</a:t>
            </a:r>
          </a:p>
          <a:p>
            <a:pPr algn="ctr">
              <a:lnSpc>
                <a:spcPts val="2400"/>
              </a:lnSpc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</a:t>
            </a:r>
          </a:p>
          <a:p>
            <a:pPr algn="ctr">
              <a:lnSpc>
                <a:spcPts val="2400"/>
              </a:lnSpc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Social Media</a:t>
            </a:r>
          </a:p>
          <a:p>
            <a:pPr algn="ctr">
              <a:lnSpc>
                <a:spcPts val="2400"/>
              </a:lnSpc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</a:t>
            </a:r>
          </a:p>
          <a:p>
            <a:pPr algn="ctr">
              <a:lnSpc>
                <a:spcPts val="2400"/>
              </a:lnSpc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Low Cost</a:t>
            </a:r>
          </a:p>
          <a:p>
            <a:pPr algn="ctr">
              <a:lnSpc>
                <a:spcPts val="2400"/>
              </a:lnSpc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</a:t>
            </a:r>
          </a:p>
          <a:p>
            <a:pPr algn="ctr">
              <a:lnSpc>
                <a:spcPts val="2400"/>
              </a:lnSpc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Differentiation</a:t>
            </a:r>
          </a:p>
        </p:txBody>
      </p:sp>
    </p:spTree>
    <p:extLst>
      <p:ext uri="{BB962C8B-B14F-4D97-AF65-F5344CB8AC3E}">
        <p14:creationId xmlns:p14="http://schemas.microsoft.com/office/powerpoint/2010/main" val="247124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Selling SplashPlay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9200"/>
            <a:ext cx="7467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Cold Calling Facts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1" indent="0">
              <a:buNone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Chart 7"/>
          <p:cNvGraphicFramePr/>
          <p:nvPr>
            <p:extLst/>
          </p:nvPr>
        </p:nvGraphicFramePr>
        <p:xfrm>
          <a:off x="1905000" y="18034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493000" y="2006988"/>
            <a:ext cx="129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44%</a:t>
            </a:r>
          </a:p>
          <a:p>
            <a:r>
              <a:rPr lang="en-US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Quit after 1 rejection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61357" y="4048739"/>
            <a:ext cx="129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22%</a:t>
            </a:r>
          </a:p>
          <a:p>
            <a:pPr algn="r"/>
            <a:r>
              <a:rPr lang="en-US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Quit after 2 rejections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61357" y="2912070"/>
            <a:ext cx="129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14%</a:t>
            </a:r>
          </a:p>
          <a:p>
            <a:pPr algn="r"/>
            <a:r>
              <a:rPr lang="en-US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Quit after 3 rejections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1357" y="1775401"/>
            <a:ext cx="129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12%</a:t>
            </a:r>
          </a:p>
          <a:p>
            <a:pPr algn="r"/>
            <a:r>
              <a:rPr lang="en-US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Quit after 4 rejections</a:t>
            </a:r>
          </a:p>
        </p:txBody>
      </p:sp>
      <p:cxnSp>
        <p:nvCxnSpPr>
          <p:cNvPr id="15" name="Connector: Elbow 14"/>
          <p:cNvCxnSpPr/>
          <p:nvPr/>
        </p:nvCxnSpPr>
        <p:spPr>
          <a:xfrm rot="10800000" flipV="1">
            <a:off x="6096000" y="2252453"/>
            <a:ext cx="1397000" cy="659615"/>
          </a:xfrm>
          <a:prstGeom prst="bentConnector3">
            <a:avLst>
              <a:gd name="adj1" fmla="val 21948"/>
            </a:avLst>
          </a:prstGeom>
          <a:ln w="317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Elbow 15"/>
          <p:cNvCxnSpPr/>
          <p:nvPr/>
        </p:nvCxnSpPr>
        <p:spPr>
          <a:xfrm>
            <a:off x="2340429" y="2006988"/>
            <a:ext cx="1464128" cy="905081"/>
          </a:xfrm>
          <a:prstGeom prst="bentConnector3">
            <a:avLst>
              <a:gd name="adj1" fmla="val 32156"/>
            </a:avLst>
          </a:prstGeom>
          <a:ln w="317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Elbow 17"/>
          <p:cNvCxnSpPr/>
          <p:nvPr/>
        </p:nvCxnSpPr>
        <p:spPr>
          <a:xfrm>
            <a:off x="2310493" y="3115657"/>
            <a:ext cx="1183821" cy="1044954"/>
          </a:xfrm>
          <a:prstGeom prst="bentConnector3">
            <a:avLst>
              <a:gd name="adj1" fmla="val 42644"/>
            </a:avLst>
          </a:prstGeom>
          <a:ln w="317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Elbow 19"/>
          <p:cNvCxnSpPr/>
          <p:nvPr/>
        </p:nvCxnSpPr>
        <p:spPr>
          <a:xfrm>
            <a:off x="2329090" y="4256825"/>
            <a:ext cx="2623910" cy="1158035"/>
          </a:xfrm>
          <a:prstGeom prst="bentConnector3">
            <a:avLst>
              <a:gd name="adj1" fmla="val 18470"/>
            </a:avLst>
          </a:prstGeom>
          <a:ln w="317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Download Vector CorelDraw: download icon telp vector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429" y="6070987"/>
            <a:ext cx="423207" cy="339666"/>
          </a:xfrm>
          <a:prstGeom prst="rect">
            <a:avLst/>
          </a:prstGeom>
        </p:spPr>
      </p:pic>
      <p:pic>
        <p:nvPicPr>
          <p:cNvPr id="28" name="Picture 27" descr="Download Vector CorelDraw: download icon telp vector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461" y="6070987"/>
            <a:ext cx="423207" cy="339666"/>
          </a:xfrm>
          <a:prstGeom prst="rect">
            <a:avLst/>
          </a:prstGeom>
        </p:spPr>
      </p:pic>
      <p:pic>
        <p:nvPicPr>
          <p:cNvPr id="29" name="Picture 28" descr="Download Vector CorelDraw: download icon telp vector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493" y="6070987"/>
            <a:ext cx="423207" cy="339666"/>
          </a:xfrm>
          <a:prstGeom prst="rect">
            <a:avLst/>
          </a:prstGeom>
        </p:spPr>
      </p:pic>
      <p:pic>
        <p:nvPicPr>
          <p:cNvPr id="30" name="Picture 29" descr="Download Vector CorelDraw: download icon telp vector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397" y="6070987"/>
            <a:ext cx="423207" cy="339666"/>
          </a:xfrm>
          <a:prstGeom prst="rect">
            <a:avLst/>
          </a:prstGeom>
        </p:spPr>
      </p:pic>
      <p:pic>
        <p:nvPicPr>
          <p:cNvPr id="31" name="Picture 30" descr="Download Vector CorelDraw: download icon telp vector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525" y="6070987"/>
            <a:ext cx="423207" cy="339666"/>
          </a:xfrm>
          <a:prstGeom prst="rect">
            <a:avLst/>
          </a:prstGeom>
        </p:spPr>
      </p:pic>
      <p:pic>
        <p:nvPicPr>
          <p:cNvPr id="32" name="Picture 31" descr="Download Vector CorelDraw: download icon telp vector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557" y="6070987"/>
            <a:ext cx="423207" cy="339666"/>
          </a:xfrm>
          <a:prstGeom prst="rect">
            <a:avLst/>
          </a:prstGeom>
        </p:spPr>
      </p:pic>
      <p:pic>
        <p:nvPicPr>
          <p:cNvPr id="33" name="Picture 32" descr="Download Vector CorelDraw: download icon telp vector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591" y="6070987"/>
            <a:ext cx="423207" cy="339666"/>
          </a:xfrm>
          <a:prstGeom prst="rect">
            <a:avLst/>
          </a:prstGeom>
        </p:spPr>
      </p:pic>
      <p:sp>
        <p:nvSpPr>
          <p:cNvPr id="34" name="TextBox 9"/>
          <p:cNvSpPr txBox="1"/>
          <p:nvPr/>
        </p:nvSpPr>
        <p:spPr>
          <a:xfrm>
            <a:off x="6831161" y="5205680"/>
            <a:ext cx="22797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On Average, it takes 7 Attempts to contact a Decision Maker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060866" y="3204458"/>
            <a:ext cx="178426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66%</a:t>
            </a:r>
          </a:p>
          <a:p>
            <a:pPr algn="ctr"/>
            <a:r>
              <a:rPr lang="en-US" sz="2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Quit after 2 rejections</a:t>
            </a:r>
          </a:p>
        </p:txBody>
      </p:sp>
    </p:spTree>
    <p:extLst>
      <p:ext uri="{BB962C8B-B14F-4D97-AF65-F5344CB8AC3E}">
        <p14:creationId xmlns:p14="http://schemas.microsoft.com/office/powerpoint/2010/main" val="153574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5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10" grpId="0"/>
      <p:bldP spid="11" grpId="0"/>
      <p:bldP spid="12" grpId="0"/>
      <p:bldP spid="13" grpId="0"/>
      <p:bldP spid="3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Selling SplashPlay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14400" y="1219201"/>
            <a:ext cx="7467600" cy="638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SplashPlay’s Success Process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1" indent="0">
              <a:buNone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Arrow: Chevron 6"/>
          <p:cNvSpPr/>
          <p:nvPr/>
        </p:nvSpPr>
        <p:spPr>
          <a:xfrm>
            <a:off x="962890" y="1777835"/>
            <a:ext cx="1918855" cy="1190264"/>
          </a:xfrm>
          <a:prstGeom prst="chevron">
            <a:avLst>
              <a:gd name="adj" fmla="val 11436"/>
            </a:avLst>
          </a:prstGeom>
          <a:solidFill>
            <a:srgbClr val="C0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Ideal Customers</a:t>
            </a:r>
          </a:p>
        </p:txBody>
      </p:sp>
      <p:sp>
        <p:nvSpPr>
          <p:cNvPr id="10" name="Arrow: Chevron 9"/>
          <p:cNvSpPr/>
          <p:nvPr/>
        </p:nvSpPr>
        <p:spPr>
          <a:xfrm>
            <a:off x="4883726" y="1777835"/>
            <a:ext cx="1918855" cy="1190264"/>
          </a:xfrm>
          <a:prstGeom prst="chevron">
            <a:avLst>
              <a:gd name="adj" fmla="val 11436"/>
            </a:avLst>
          </a:prstGeom>
          <a:solidFill>
            <a:srgbClr val="C0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Sell the Dream</a:t>
            </a:r>
          </a:p>
        </p:txBody>
      </p:sp>
      <p:sp>
        <p:nvSpPr>
          <p:cNvPr id="13" name="Arrow: Chevron 12"/>
          <p:cNvSpPr/>
          <p:nvPr/>
        </p:nvSpPr>
        <p:spPr>
          <a:xfrm>
            <a:off x="2923308" y="1777835"/>
            <a:ext cx="1918855" cy="1190264"/>
          </a:xfrm>
          <a:prstGeom prst="chevron">
            <a:avLst>
              <a:gd name="adj" fmla="val 11436"/>
            </a:avLst>
          </a:prstGeom>
          <a:solidFill>
            <a:srgbClr val="C0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Build Your List</a:t>
            </a:r>
          </a:p>
        </p:txBody>
      </p:sp>
      <p:sp>
        <p:nvSpPr>
          <p:cNvPr id="15" name="Arrow: Chevron 14"/>
          <p:cNvSpPr/>
          <p:nvPr/>
        </p:nvSpPr>
        <p:spPr>
          <a:xfrm>
            <a:off x="6844145" y="1752600"/>
            <a:ext cx="1918855" cy="1190264"/>
          </a:xfrm>
          <a:prstGeom prst="chevron">
            <a:avLst>
              <a:gd name="adj" fmla="val 11436"/>
            </a:avLst>
          </a:prstGeom>
          <a:solidFill>
            <a:srgbClr val="C0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Close the Deal</a:t>
            </a:r>
          </a:p>
        </p:txBody>
      </p:sp>
      <p:sp>
        <p:nvSpPr>
          <p:cNvPr id="8" name="Rectangle 7"/>
          <p:cNvSpPr/>
          <p:nvPr/>
        </p:nvSpPr>
        <p:spPr>
          <a:xfrm>
            <a:off x="932212" y="3120498"/>
            <a:ext cx="1795154" cy="3280301"/>
          </a:xfrm>
          <a:prstGeom prst="rect">
            <a:avLst/>
          </a:prstGeom>
          <a:solidFill>
            <a:srgbClr val="FBAA1B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IDEAL</a:t>
            </a:r>
          </a:p>
          <a:p>
            <a:pPr algn="ctr"/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PROFILE</a:t>
            </a:r>
          </a:p>
          <a:p>
            <a:pPr algn="ctr">
              <a:lnSpc>
                <a:spcPts val="19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Interesting Content</a:t>
            </a:r>
          </a:p>
          <a:p>
            <a:pPr algn="ctr">
              <a:lnSpc>
                <a:spcPts val="16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</a:t>
            </a:r>
          </a:p>
          <a:p>
            <a:pPr algn="ctr">
              <a:lnSpc>
                <a:spcPts val="18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Social Media Awareness</a:t>
            </a:r>
          </a:p>
          <a:p>
            <a:pPr algn="ctr">
              <a:lnSpc>
                <a:spcPts val="16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</a:t>
            </a:r>
          </a:p>
          <a:p>
            <a:pPr algn="ctr">
              <a:lnSpc>
                <a:spcPts val="19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Willingness to Embrace Gaming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853048" y="3120498"/>
            <a:ext cx="1795154" cy="3280301"/>
          </a:xfrm>
          <a:prstGeom prst="rect">
            <a:avLst/>
          </a:prstGeom>
          <a:solidFill>
            <a:srgbClr val="FBAA1B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 SELLING</a:t>
            </a:r>
          </a:p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Show SplashPlay Video</a:t>
            </a:r>
          </a:p>
          <a:p>
            <a:pPr algn="ctr"/>
            <a:r>
              <a:rPr lang="en-US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Gamify Your Business</a:t>
            </a:r>
            <a:r>
              <a:rPr lang="en-US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</a:p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</a:t>
            </a:r>
          </a:p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Connect Customer’s Needs to SplashPlay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’s Unique Solution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92630" y="3120498"/>
            <a:ext cx="1795154" cy="3280301"/>
          </a:xfrm>
          <a:prstGeom prst="rect">
            <a:avLst/>
          </a:prstGeom>
          <a:solidFill>
            <a:srgbClr val="FBAA1B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LOW-HANGING FRUIT</a:t>
            </a:r>
          </a:p>
          <a:p>
            <a:pPr algn="ctr">
              <a:lnSpc>
                <a:spcPts val="19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You Know</a:t>
            </a:r>
          </a:p>
          <a:p>
            <a:pPr algn="ctr">
              <a:lnSpc>
                <a:spcPts val="16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</a:t>
            </a:r>
          </a:p>
          <a:p>
            <a:pPr algn="ctr">
              <a:lnSpc>
                <a:spcPts val="16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Referrals</a:t>
            </a:r>
          </a:p>
          <a:p>
            <a:pPr algn="ctr">
              <a:lnSpc>
                <a:spcPts val="16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</a:t>
            </a:r>
          </a:p>
          <a:p>
            <a:pPr algn="ctr">
              <a:lnSpc>
                <a:spcPts val="19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Previous Clients</a:t>
            </a:r>
          </a:p>
          <a:p>
            <a:pPr algn="ctr"/>
            <a:endParaRPr lang="en-US" b="1" dirty="0"/>
          </a:p>
        </p:txBody>
      </p:sp>
      <p:sp>
        <p:nvSpPr>
          <p:cNvPr id="16" name="Rectangle 15"/>
          <p:cNvSpPr/>
          <p:nvPr/>
        </p:nvSpPr>
        <p:spPr>
          <a:xfrm>
            <a:off x="6813467" y="3122301"/>
            <a:ext cx="1795154" cy="3280301"/>
          </a:xfrm>
          <a:prstGeom prst="rect">
            <a:avLst/>
          </a:prstGeom>
          <a:solidFill>
            <a:srgbClr val="FBAA1B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</a:p>
          <a:p>
            <a:pPr algn="ctr"/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CLOSING</a:t>
            </a:r>
          </a:p>
          <a:p>
            <a:pPr algn="ctr">
              <a:lnSpc>
                <a:spcPts val="19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 Agreement</a:t>
            </a:r>
          </a:p>
          <a:p>
            <a:pPr algn="ctr">
              <a:lnSpc>
                <a:spcPts val="16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</a:t>
            </a:r>
          </a:p>
          <a:p>
            <a:pPr algn="ctr">
              <a:lnSpc>
                <a:spcPts val="18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Complete Insertion Order</a:t>
            </a:r>
          </a:p>
          <a:p>
            <a:pPr algn="ctr">
              <a:lnSpc>
                <a:spcPts val="16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</a:t>
            </a:r>
          </a:p>
          <a:p>
            <a:pPr algn="ctr">
              <a:lnSpc>
                <a:spcPts val="16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Collect Check</a:t>
            </a:r>
          </a:p>
          <a:p>
            <a:pPr algn="ctr">
              <a:lnSpc>
                <a:spcPts val="16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</a:t>
            </a:r>
          </a:p>
          <a:p>
            <a:pPr algn="ctr">
              <a:lnSpc>
                <a:spcPts val="18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Provide Quick Start Guide</a:t>
            </a:r>
          </a:p>
          <a:p>
            <a:pPr algn="ctr">
              <a:lnSpc>
                <a:spcPts val="16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</a:t>
            </a:r>
          </a:p>
          <a:p>
            <a:pPr algn="ctr">
              <a:lnSpc>
                <a:spcPts val="1900"/>
              </a:lnSpc>
            </a:pP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Ask for Referrals</a:t>
            </a:r>
          </a:p>
          <a:p>
            <a:pPr algn="ctr">
              <a:lnSpc>
                <a:spcPts val="1900"/>
              </a:lnSpc>
            </a:pPr>
            <a:endParaRPr lang="en-US" b="1" dirty="0">
              <a:sym typeface="Symbol" panose="05050102010706020507" pitchFamily="18" charset="2"/>
            </a:endParaRPr>
          </a:p>
          <a:p>
            <a:pPr algn="ctr">
              <a:lnSpc>
                <a:spcPts val="1900"/>
              </a:lnSpc>
            </a:pPr>
            <a:endParaRPr lang="en-US" b="1" dirty="0">
              <a:sym typeface="Symbol" panose="05050102010706020507" pitchFamily="18" charset="2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629399" y="3202729"/>
            <a:ext cx="1979221" cy="23561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CUSTOMERS’ NEEDS:</a:t>
            </a:r>
          </a:p>
          <a:p>
            <a:pPr marL="0" indent="0">
              <a:buFont typeface="Arial" pitchFamily="34" charset="0"/>
              <a:buNone/>
            </a:pPr>
            <a:r>
              <a:rPr 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Affordability </a:t>
            </a:r>
          </a:p>
          <a:p>
            <a:pPr marL="0" indent="0">
              <a:buFont typeface="Arial" pitchFamily="34" charset="0"/>
              <a:buNone/>
            </a:pPr>
            <a:r>
              <a:rPr 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 Media Reach</a:t>
            </a:r>
          </a:p>
          <a:p>
            <a:pPr marL="0" indent="0">
              <a:buFont typeface="Arial" pitchFamily="34" charset="0"/>
              <a:buNone/>
            </a:pPr>
            <a:r>
              <a:rPr 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Business Growth</a:t>
            </a:r>
          </a:p>
          <a:p>
            <a:pPr marL="0" indent="0">
              <a:buFont typeface="Arial" pitchFamily="34" charset="0"/>
              <a:buNone/>
            </a:pPr>
            <a:r>
              <a:rPr 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Engaged Customers</a:t>
            </a:r>
          </a:p>
          <a:p>
            <a:pPr marL="0" indent="0">
              <a:buFont typeface="Arial" pitchFamily="34" charset="0"/>
              <a:buNone/>
            </a:pPr>
            <a:r>
              <a:rPr 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Increased Loyalty</a:t>
            </a:r>
          </a:p>
          <a:p>
            <a:pPr marL="0" indent="0">
              <a:buFont typeface="Arial" pitchFamily="34" charset="0"/>
              <a:buNone/>
            </a:pPr>
            <a:r>
              <a:rPr 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Message Delivery</a:t>
            </a:r>
          </a:p>
          <a:p>
            <a:pPr marL="0" indent="0">
              <a:buFont typeface="Arial" pitchFamily="34" charset="0"/>
              <a:buNone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Arial" pitchFamily="34" charset="0"/>
              <a:buNone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Arial" pitchFamily="34" charset="0"/>
              <a:buNone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Arial" pitchFamily="34" charset="0"/>
              <a:buNone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Arial" pitchFamily="34" charset="0"/>
              <a:buNone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1" indent="0">
              <a:buFont typeface="Arial" pitchFamily="34" charset="0"/>
              <a:buNone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711202" y="3202729"/>
            <a:ext cx="1915225" cy="27893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500"/>
              </a:lnSpc>
              <a:buFont typeface="Arial" pitchFamily="34" charset="0"/>
              <a:buNone/>
            </a:pPr>
            <a:r>
              <a:rPr lang="en-US" sz="1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IDEAL CUSTOMERS:</a:t>
            </a:r>
          </a:p>
          <a:p>
            <a:pPr marL="0" indent="0">
              <a:lnSpc>
                <a:spcPts val="1500"/>
              </a:lnSpc>
              <a:buFont typeface="Arial" pitchFamily="34" charset="0"/>
              <a:buNone/>
            </a:pPr>
            <a:r>
              <a:rPr 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Veterinarians</a:t>
            </a:r>
          </a:p>
          <a:p>
            <a:pPr marL="0" indent="0">
              <a:lnSpc>
                <a:spcPts val="1500"/>
              </a:lnSpc>
              <a:buFont typeface="Arial" pitchFamily="34" charset="0"/>
              <a:buNone/>
            </a:pPr>
            <a:r>
              <a:rPr 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Memorabilia</a:t>
            </a:r>
          </a:p>
          <a:p>
            <a:pPr marL="0" indent="0">
              <a:lnSpc>
                <a:spcPts val="1500"/>
              </a:lnSpc>
              <a:buFont typeface="Arial" pitchFamily="34" charset="0"/>
              <a:buNone/>
            </a:pPr>
            <a:r>
              <a:rPr 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Sporting Goods</a:t>
            </a:r>
          </a:p>
          <a:p>
            <a:pPr marL="0" indent="0">
              <a:lnSpc>
                <a:spcPts val="1500"/>
              </a:lnSpc>
              <a:buFont typeface="Arial" pitchFamily="34" charset="0"/>
              <a:buNone/>
            </a:pPr>
            <a:r>
              <a:rPr 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Museums</a:t>
            </a:r>
          </a:p>
          <a:p>
            <a:pPr marL="0" indent="0">
              <a:lnSpc>
                <a:spcPts val="1500"/>
              </a:lnSpc>
              <a:buFont typeface="Arial" pitchFamily="34" charset="0"/>
              <a:buNone/>
            </a:pPr>
            <a:r>
              <a:rPr 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Galleries</a:t>
            </a:r>
          </a:p>
          <a:p>
            <a:pPr marL="0" indent="0">
              <a:lnSpc>
                <a:spcPts val="1500"/>
              </a:lnSpc>
              <a:buFont typeface="Arial" pitchFamily="34" charset="0"/>
              <a:buNone/>
            </a:pPr>
            <a:r>
              <a:rPr 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Restaurants</a:t>
            </a:r>
          </a:p>
          <a:p>
            <a:pPr marL="0" indent="0">
              <a:lnSpc>
                <a:spcPts val="1500"/>
              </a:lnSpc>
              <a:buFont typeface="Arial" pitchFamily="34" charset="0"/>
              <a:buNone/>
            </a:pPr>
            <a:r>
              <a:rPr 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Authors</a:t>
            </a:r>
          </a:p>
          <a:p>
            <a:pPr marL="0" indent="0">
              <a:lnSpc>
                <a:spcPts val="1500"/>
              </a:lnSpc>
              <a:buFont typeface="Arial" pitchFamily="34" charset="0"/>
              <a:buNone/>
            </a:pPr>
            <a:r>
              <a:rPr 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Athletes</a:t>
            </a:r>
          </a:p>
          <a:p>
            <a:pPr marL="0" indent="0">
              <a:lnSpc>
                <a:spcPts val="1500"/>
              </a:lnSpc>
              <a:buFont typeface="Arial" pitchFamily="34" charset="0"/>
              <a:buNone/>
            </a:pPr>
            <a:r>
              <a:rPr 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Artists</a:t>
            </a:r>
          </a:p>
          <a:p>
            <a:pPr marL="0" indent="0">
              <a:lnSpc>
                <a:spcPts val="1500"/>
              </a:lnSpc>
              <a:buFont typeface="Arial" pitchFamily="34" charset="0"/>
              <a:buNone/>
            </a:pPr>
            <a:r>
              <a:rPr 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Entertainers</a:t>
            </a:r>
          </a:p>
          <a:p>
            <a:pPr marL="0" indent="0">
              <a:lnSpc>
                <a:spcPts val="1500"/>
              </a:lnSpc>
              <a:buFont typeface="Arial" pitchFamily="34" charset="0"/>
              <a:buNone/>
            </a:pPr>
            <a:r>
              <a:rPr 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Parks/Zoos</a:t>
            </a:r>
          </a:p>
          <a:p>
            <a:pPr marL="0" indent="0">
              <a:buFont typeface="Arial" pitchFamily="34" charset="0"/>
              <a:buNone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Arial" pitchFamily="34" charset="0"/>
              <a:buNone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Arial" pitchFamily="34" charset="0"/>
              <a:buNone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Arial" pitchFamily="34" charset="0"/>
              <a:buNone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1" indent="0">
              <a:buFont typeface="Arial" pitchFamily="34" charset="0"/>
              <a:buNone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824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0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3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6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9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2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5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8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000"/>
                            </p:stCondLst>
                            <p:childTnLst>
                              <p:par>
                                <p:cTn id="1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500"/>
                            </p:stCondLst>
                            <p:childTnLst>
                              <p:par>
                                <p:cTn id="1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000"/>
                            </p:stCondLst>
                            <p:childTnLst>
                              <p:par>
                                <p:cTn id="1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4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60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63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66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69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3" grpId="0" animBg="1"/>
      <p:bldP spid="15" grpId="0" animBg="1"/>
      <p:bldP spid="8" grpId="0" animBg="1"/>
      <p:bldP spid="11" grpId="0" animBg="1"/>
      <p:bldP spid="14" grpId="0" animBg="1"/>
      <p:bldP spid="16" grpId="0" animBg="1"/>
      <p:bldP spid="12" grpId="0" build="allAtOnce"/>
      <p:bldP spid="9" grpId="0" build="allAtOnce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Selling SplashPlay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7467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Frequently Asked Questions</a:t>
            </a:r>
          </a:p>
          <a:p>
            <a:pPr marL="457200" lvl="1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doesn’t SplashPlay accept Credit Cards?</a:t>
            </a:r>
          </a:p>
          <a:p>
            <a:pPr marL="1025525" lvl="1" indent="-346075">
              <a:tabLst>
                <a:tab pos="1025525" algn="l"/>
              </a:tabLst>
            </a:pP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believe Internet and network sales cause people to be concerned about credit card fraud.</a:t>
            </a:r>
          </a:p>
          <a:p>
            <a:pPr marL="1025525" lvl="1" indent="-346075">
              <a:tabLst>
                <a:tab pos="1025525" algn="l"/>
              </a:tabLst>
            </a:pP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People forget, Credit Cards expire and Credit Card limits are exceeded.  Overall, we believe our billing eliminates confusion and lowers administration cost.</a:t>
            </a:r>
          </a:p>
          <a:p>
            <a:pPr marL="1025525" lvl="1" indent="-346075">
              <a:tabLst>
                <a:tab pos="1025525" algn="l"/>
              </a:tabLst>
            </a:pP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Eliminates potential for charge disputes.  All of which are costly to address and always result in refunds.  With credit cards, the cardholder always wins a dispute.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1" indent="0">
              <a:buNone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811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Selling SplashPlay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7467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Frequently Asked Questions</a:t>
            </a:r>
          </a:p>
          <a:p>
            <a:pPr marL="457200" lvl="1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I sell anywhere?</a:t>
            </a:r>
          </a:p>
          <a:p>
            <a:pPr marL="1025525" lvl="1" indent="-346075">
              <a:tabLst>
                <a:tab pos="1025525" algn="l"/>
              </a:tabLst>
            </a:pP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Yes.  SplashPlay doesn’t impose any geographic limitations or provide exclusive territories.</a:t>
            </a:r>
          </a:p>
          <a:p>
            <a:pPr marL="0" lvl="1" indent="0">
              <a:buNone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053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: Rounded Corners 34"/>
          <p:cNvSpPr/>
          <p:nvPr/>
        </p:nvSpPr>
        <p:spPr>
          <a:xfrm>
            <a:off x="533400" y="3237552"/>
            <a:ext cx="8305800" cy="877248"/>
          </a:xfrm>
          <a:prstGeom prst="roundRect">
            <a:avLst>
              <a:gd name="adj" fmla="val 547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Selling SplashPlay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7467600" cy="15024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Frequently Asked Questions</a:t>
            </a:r>
          </a:p>
          <a:p>
            <a:pPr marL="457200" lvl="1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if someone I recruit, recruits another SplashPlay agent.  How am I compensated?</a:t>
            </a:r>
          </a:p>
        </p:txBody>
      </p:sp>
      <p:sp>
        <p:nvSpPr>
          <p:cNvPr id="4" name="Rectangle 3"/>
          <p:cNvSpPr/>
          <p:nvPr/>
        </p:nvSpPr>
        <p:spPr>
          <a:xfrm>
            <a:off x="684428" y="3353327"/>
            <a:ext cx="1759528" cy="630381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40%</a:t>
            </a:r>
          </a:p>
          <a:p>
            <a:pPr algn="ctr"/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Licenses</a:t>
            </a:r>
          </a:p>
        </p:txBody>
      </p:sp>
      <p:sp>
        <p:nvSpPr>
          <p:cNvPr id="5" name="Rectangle 4"/>
          <p:cNvSpPr/>
          <p:nvPr/>
        </p:nvSpPr>
        <p:spPr>
          <a:xfrm>
            <a:off x="2024854" y="4311969"/>
            <a:ext cx="5181600" cy="457201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Sub-Agent  Gross Commission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4824628" y="3353327"/>
            <a:ext cx="1759528" cy="630381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25%</a:t>
            </a:r>
          </a:p>
          <a:p>
            <a:pPr algn="ctr"/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Banner Ad Override</a:t>
            </a:r>
          </a:p>
        </p:txBody>
      </p:sp>
      <p:sp>
        <p:nvSpPr>
          <p:cNvPr id="7" name="Rectangle 6"/>
          <p:cNvSpPr/>
          <p:nvPr/>
        </p:nvSpPr>
        <p:spPr>
          <a:xfrm>
            <a:off x="2754528" y="3353327"/>
            <a:ext cx="1759528" cy="630381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25%</a:t>
            </a:r>
          </a:p>
          <a:p>
            <a:pPr algn="ctr"/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94726" y="3353327"/>
            <a:ext cx="1759528" cy="630381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25%</a:t>
            </a:r>
          </a:p>
          <a:p>
            <a:pPr algn="ctr"/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Agent Override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98283" y="5465619"/>
            <a:ext cx="1759528" cy="630381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40%</a:t>
            </a:r>
          </a:p>
          <a:p>
            <a:pPr algn="ctr"/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Licenses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838481" y="5465619"/>
            <a:ext cx="1759528" cy="630381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25%</a:t>
            </a:r>
          </a:p>
          <a:p>
            <a:pPr algn="ctr"/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Banner Ad Override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768382" y="5465619"/>
            <a:ext cx="1759528" cy="630381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25%</a:t>
            </a:r>
          </a:p>
          <a:p>
            <a:pPr algn="ctr"/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908581" y="5465619"/>
            <a:ext cx="1759528" cy="630381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25%</a:t>
            </a:r>
          </a:p>
          <a:p>
            <a:pPr algn="ctr"/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Agent Override</a:t>
            </a:r>
          </a:p>
        </p:txBody>
      </p:sp>
      <p:cxnSp>
        <p:nvCxnSpPr>
          <p:cNvPr id="17" name="Connector: Elbow 16"/>
          <p:cNvCxnSpPr>
            <a:stCxn id="5" idx="3"/>
            <a:endCxn id="11" idx="2"/>
          </p:cNvCxnSpPr>
          <p:nvPr/>
        </p:nvCxnSpPr>
        <p:spPr>
          <a:xfrm flipV="1">
            <a:off x="7206454" y="3983708"/>
            <a:ext cx="568036" cy="556862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488178" y="3353327"/>
            <a:ext cx="296716" cy="61555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55490" y="3352542"/>
            <a:ext cx="296716" cy="61555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25590" y="3368154"/>
            <a:ext cx="296716" cy="61555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</a:p>
        </p:txBody>
      </p:sp>
      <p:cxnSp>
        <p:nvCxnSpPr>
          <p:cNvPr id="28" name="Connector: Elbow 27"/>
          <p:cNvCxnSpPr>
            <a:stCxn id="12" idx="0"/>
            <a:endCxn id="5" idx="2"/>
          </p:cNvCxnSpPr>
          <p:nvPr/>
        </p:nvCxnSpPr>
        <p:spPr>
          <a:xfrm rot="5400000" flipH="1" flipV="1">
            <a:off x="2748626" y="3598592"/>
            <a:ext cx="696449" cy="3037607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Elbow 29"/>
          <p:cNvCxnSpPr>
            <a:stCxn id="14" idx="0"/>
            <a:endCxn id="5" idx="2"/>
          </p:cNvCxnSpPr>
          <p:nvPr/>
        </p:nvCxnSpPr>
        <p:spPr>
          <a:xfrm rot="5400000" flipH="1" flipV="1">
            <a:off x="3783676" y="4633641"/>
            <a:ext cx="696449" cy="967508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or: Elbow 31"/>
          <p:cNvCxnSpPr>
            <a:stCxn id="13" idx="0"/>
            <a:endCxn id="5" idx="2"/>
          </p:cNvCxnSpPr>
          <p:nvPr/>
        </p:nvCxnSpPr>
        <p:spPr>
          <a:xfrm rot="16200000" flipV="1">
            <a:off x="4818726" y="4566099"/>
            <a:ext cx="696449" cy="1102591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or: Elbow 33"/>
          <p:cNvCxnSpPr>
            <a:stCxn id="15" idx="0"/>
            <a:endCxn id="5" idx="2"/>
          </p:cNvCxnSpPr>
          <p:nvPr/>
        </p:nvCxnSpPr>
        <p:spPr>
          <a:xfrm rot="16200000" flipV="1">
            <a:off x="5853776" y="3531049"/>
            <a:ext cx="696449" cy="3172691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66985" y="2939586"/>
            <a:ext cx="2360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COMPENSATION</a:t>
            </a:r>
          </a:p>
        </p:txBody>
      </p:sp>
    </p:spTree>
    <p:extLst>
      <p:ext uri="{BB962C8B-B14F-4D97-AF65-F5344CB8AC3E}">
        <p14:creationId xmlns:p14="http://schemas.microsoft.com/office/powerpoint/2010/main" val="223062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" grpId="0" animBg="1"/>
      <p:bldP spid="5" grpId="0" animBg="1"/>
      <p:bldP spid="6" grpId="0" animBg="1"/>
      <p:bldP spid="7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9" grpId="0"/>
      <p:bldP spid="20" grpId="0"/>
      <p:bldP spid="21" grpId="0"/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3273" y="2057399"/>
            <a:ext cx="2239675" cy="29845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1752600" y="658090"/>
            <a:ext cx="7077075" cy="762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SplashPlay Documents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62774" y="2057400"/>
            <a:ext cx="2296960" cy="29845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29200" y="2791253"/>
            <a:ext cx="2618686" cy="3225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26260" y="3287557"/>
            <a:ext cx="2573729" cy="3225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900545" y="1533736"/>
            <a:ext cx="2819400" cy="3574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Sponsor Agreement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293499" y="1547591"/>
            <a:ext cx="2819400" cy="3574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Insertion Order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562600" y="2364397"/>
            <a:ext cx="2346649" cy="3574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Deal Setup Form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172200" y="2850098"/>
            <a:ext cx="2571959" cy="3574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Loyalty Setup Form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198191" y="2419595"/>
            <a:ext cx="4995592" cy="15758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 SplashPlay Order is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Comprised of Two Sets of Documents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777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8" grpId="0"/>
      <p:bldP spid="10" grpId="0"/>
      <p:bldP spid="11" grpId="0"/>
      <p:bldP spid="12" grpId="0"/>
      <p:bldP spid="12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Selling SplashPlay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7467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Frequently Asked Questions</a:t>
            </a:r>
          </a:p>
          <a:p>
            <a:pPr marL="457200" lvl="1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much can I make?</a:t>
            </a:r>
          </a:p>
          <a:p>
            <a:pPr marL="1025525" lvl="1" indent="-346075">
              <a:tabLst>
                <a:tab pos="1025525" algn="l"/>
              </a:tabLst>
            </a:pP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Scenario 1:</a:t>
            </a:r>
          </a:p>
          <a:p>
            <a:pPr marL="0" lvl="1" indent="0">
              <a:buNone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1641796" y="3124200"/>
          <a:ext cx="66294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1204">
                  <a:extLst>
                    <a:ext uri="{9D8B030D-6E8A-4147-A177-3AD203B41FA5}">
                      <a16:colId xmlns:a16="http://schemas.microsoft.com/office/drawing/2014/main" val="354067769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3248917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795462276"/>
                    </a:ext>
                  </a:extLst>
                </a:gridCol>
                <a:gridCol w="1413196">
                  <a:extLst>
                    <a:ext uri="{9D8B030D-6E8A-4147-A177-3AD203B41FA5}">
                      <a16:colId xmlns:a16="http://schemas.microsoft.com/office/drawing/2014/main" val="1016211402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r>
                        <a:rPr lang="en-US" dirty="0"/>
                        <a:t>Single Month</a:t>
                      </a:r>
                      <a:r>
                        <a:rPr lang="en-US" baseline="0" dirty="0"/>
                        <a:t> Analysis</a:t>
                      </a:r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Qty</a:t>
                      </a:r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Sales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Commission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469026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b="1" dirty="0"/>
                        <a:t>New Monthly Contracts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$420</a:t>
                      </a:r>
                    </a:p>
                  </a:txBody>
                  <a:tcPr marL="0" marR="18288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$168</a:t>
                      </a:r>
                    </a:p>
                  </a:txBody>
                  <a:tcPr marL="0" marR="182880"/>
                </a:tc>
                <a:extLst>
                  <a:ext uri="{0D108BD9-81ED-4DB2-BD59-A6C34878D82A}">
                    <a16:rowId xmlns:a16="http://schemas.microsoft.com/office/drawing/2014/main" val="23387203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b="1" dirty="0"/>
                        <a:t>New</a:t>
                      </a:r>
                      <a:r>
                        <a:rPr lang="en-US" b="1" baseline="0" dirty="0"/>
                        <a:t> Annual Contracts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$1,398</a:t>
                      </a:r>
                    </a:p>
                  </a:txBody>
                  <a:tcPr marL="0" marR="18288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$559</a:t>
                      </a:r>
                    </a:p>
                  </a:txBody>
                  <a:tcPr marL="0" marR="182880"/>
                </a:tc>
                <a:extLst>
                  <a:ext uri="{0D108BD9-81ED-4DB2-BD59-A6C34878D82A}">
                    <a16:rowId xmlns:a16="http://schemas.microsoft.com/office/drawing/2014/main" val="313573875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b="1" dirty="0"/>
                        <a:t>New Life-Time Contracts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$1,499</a:t>
                      </a:r>
                    </a:p>
                  </a:txBody>
                  <a:tcPr marL="0" marR="18288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$599</a:t>
                      </a:r>
                    </a:p>
                  </a:txBody>
                  <a:tcPr marL="0" marR="182880"/>
                </a:tc>
                <a:extLst>
                  <a:ext uri="{0D108BD9-81ED-4DB2-BD59-A6C34878D82A}">
                    <a16:rowId xmlns:a16="http://schemas.microsoft.com/office/drawing/2014/main" val="333668444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b="1" dirty="0"/>
                        <a:t>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$1,000</a:t>
                      </a:r>
                    </a:p>
                  </a:txBody>
                  <a:tcPr marL="0" marR="18288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$250</a:t>
                      </a:r>
                    </a:p>
                  </a:txBody>
                  <a:tcPr marL="0" marR="18288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488300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Totals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$4,317</a:t>
                      </a:r>
                    </a:p>
                  </a:txBody>
                  <a:tcPr marL="0" marR="18288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$1,576</a:t>
                      </a:r>
                    </a:p>
                  </a:txBody>
                  <a:tcPr marL="0" marR="18288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62504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114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Selling SplashPlay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1"/>
            <a:ext cx="7467600" cy="10667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Frequently Asked Questions</a:t>
            </a:r>
          </a:p>
          <a:p>
            <a:pPr marL="1025525" lvl="1" indent="-346075">
              <a:tabLst>
                <a:tab pos="1025525" algn="l"/>
              </a:tabLst>
            </a:pP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Scenario 2:</a:t>
            </a:r>
          </a:p>
          <a:p>
            <a:pPr marL="0" lvl="1" indent="0">
              <a:buNone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641796" y="2544763"/>
          <a:ext cx="66294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1204">
                  <a:extLst>
                    <a:ext uri="{9D8B030D-6E8A-4147-A177-3AD203B41FA5}">
                      <a16:colId xmlns:a16="http://schemas.microsoft.com/office/drawing/2014/main" val="354067769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3248917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795462276"/>
                    </a:ext>
                  </a:extLst>
                </a:gridCol>
                <a:gridCol w="1413196">
                  <a:extLst>
                    <a:ext uri="{9D8B030D-6E8A-4147-A177-3AD203B41FA5}">
                      <a16:colId xmlns:a16="http://schemas.microsoft.com/office/drawing/2014/main" val="1016211402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r>
                        <a:rPr lang="en-US" dirty="0"/>
                        <a:t>Single Month</a:t>
                      </a:r>
                      <a:r>
                        <a:rPr lang="en-US" baseline="0" dirty="0"/>
                        <a:t> Analysis</a:t>
                      </a:r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Qty</a:t>
                      </a:r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Sales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Commission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469026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b="1" dirty="0"/>
                        <a:t>New Monthly Contracts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$840</a:t>
                      </a:r>
                    </a:p>
                  </a:txBody>
                  <a:tcPr marL="0" marR="18288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$336</a:t>
                      </a:r>
                    </a:p>
                  </a:txBody>
                  <a:tcPr marL="0" marR="182880"/>
                </a:tc>
                <a:extLst>
                  <a:ext uri="{0D108BD9-81ED-4DB2-BD59-A6C34878D82A}">
                    <a16:rowId xmlns:a16="http://schemas.microsoft.com/office/drawing/2014/main" val="23387203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b="1" dirty="0"/>
                        <a:t>New</a:t>
                      </a:r>
                      <a:r>
                        <a:rPr lang="en-US" b="1" baseline="0" dirty="0"/>
                        <a:t> Annual Contracts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$2,796</a:t>
                      </a:r>
                    </a:p>
                  </a:txBody>
                  <a:tcPr marL="0" marR="18288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$1,118</a:t>
                      </a:r>
                    </a:p>
                  </a:txBody>
                  <a:tcPr marL="0" marR="182880"/>
                </a:tc>
                <a:extLst>
                  <a:ext uri="{0D108BD9-81ED-4DB2-BD59-A6C34878D82A}">
                    <a16:rowId xmlns:a16="http://schemas.microsoft.com/office/drawing/2014/main" val="313573875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b="1" dirty="0"/>
                        <a:t>New Life-Time Contracts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$2,998</a:t>
                      </a:r>
                    </a:p>
                  </a:txBody>
                  <a:tcPr marL="0" marR="18288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$1,199</a:t>
                      </a:r>
                    </a:p>
                  </a:txBody>
                  <a:tcPr marL="0" marR="182880"/>
                </a:tc>
                <a:extLst>
                  <a:ext uri="{0D108BD9-81ED-4DB2-BD59-A6C34878D82A}">
                    <a16:rowId xmlns:a16="http://schemas.microsoft.com/office/drawing/2014/main" val="333668444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b="1" dirty="0"/>
                        <a:t>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$2,000</a:t>
                      </a:r>
                    </a:p>
                  </a:txBody>
                  <a:tcPr marL="0" marR="18288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$500</a:t>
                      </a:r>
                    </a:p>
                  </a:txBody>
                  <a:tcPr marL="0" marR="18288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488300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Totals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18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$8,634</a:t>
                      </a:r>
                    </a:p>
                  </a:txBody>
                  <a:tcPr marL="0" marR="18288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$3,153</a:t>
                      </a:r>
                    </a:p>
                  </a:txBody>
                  <a:tcPr marL="0" marR="18288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43796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735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Selling SplashPlay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7467600" cy="99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Frequently Asked Questions</a:t>
            </a:r>
          </a:p>
          <a:p>
            <a:pPr marL="1025525" lvl="1" indent="-346075">
              <a:tabLst>
                <a:tab pos="1025525" algn="l"/>
              </a:tabLst>
            </a:pP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Scenario 3: Build a 10 Member Team</a:t>
            </a:r>
          </a:p>
          <a:p>
            <a:pPr marL="1079500" lvl="2" indent="0">
              <a:buNone/>
              <a:tabLst>
                <a:tab pos="1025525" algn="l"/>
                <a:tab pos="5264150" algn="dec"/>
                <a:tab pos="6858000" algn="dec"/>
              </a:tabLst>
            </a:pP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01000" y="5029200"/>
            <a:ext cx="533400" cy="381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1600200" y="2590800"/>
          <a:ext cx="6629400" cy="385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1204">
                  <a:extLst>
                    <a:ext uri="{9D8B030D-6E8A-4147-A177-3AD203B41FA5}">
                      <a16:colId xmlns:a16="http://schemas.microsoft.com/office/drawing/2014/main" val="354067769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3248917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795462276"/>
                    </a:ext>
                  </a:extLst>
                </a:gridCol>
                <a:gridCol w="1413196">
                  <a:extLst>
                    <a:ext uri="{9D8B030D-6E8A-4147-A177-3AD203B41FA5}">
                      <a16:colId xmlns:a16="http://schemas.microsoft.com/office/drawing/2014/main" val="1016211402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r>
                        <a:rPr lang="en-US" dirty="0"/>
                        <a:t>Team Sales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Qty</a:t>
                      </a:r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Sales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Commission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469026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b="1" dirty="0"/>
                        <a:t>New Monthly Contracts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$840</a:t>
                      </a:r>
                    </a:p>
                  </a:txBody>
                  <a:tcPr marL="0" marR="18288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$336</a:t>
                      </a:r>
                    </a:p>
                  </a:txBody>
                  <a:tcPr marL="0" marR="182880"/>
                </a:tc>
                <a:extLst>
                  <a:ext uri="{0D108BD9-81ED-4DB2-BD59-A6C34878D82A}">
                    <a16:rowId xmlns:a16="http://schemas.microsoft.com/office/drawing/2014/main" val="23387203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b="1" dirty="0"/>
                        <a:t>New</a:t>
                      </a:r>
                      <a:r>
                        <a:rPr lang="en-US" b="1" baseline="0" dirty="0"/>
                        <a:t> Annual Contracts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$2,796</a:t>
                      </a:r>
                    </a:p>
                  </a:txBody>
                  <a:tcPr marL="0" marR="18288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$1,118</a:t>
                      </a:r>
                    </a:p>
                  </a:txBody>
                  <a:tcPr marL="0" marR="182880"/>
                </a:tc>
                <a:extLst>
                  <a:ext uri="{0D108BD9-81ED-4DB2-BD59-A6C34878D82A}">
                    <a16:rowId xmlns:a16="http://schemas.microsoft.com/office/drawing/2014/main" val="3135738751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r>
                        <a:rPr lang="en-US" b="1" dirty="0"/>
                        <a:t>New Life-Time Contracts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$2,998</a:t>
                      </a:r>
                    </a:p>
                  </a:txBody>
                  <a:tcPr marL="0" marR="18288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$1,199</a:t>
                      </a:r>
                    </a:p>
                  </a:txBody>
                  <a:tcPr marL="0" marR="182880"/>
                </a:tc>
                <a:extLst>
                  <a:ext uri="{0D108BD9-81ED-4DB2-BD59-A6C34878D82A}">
                    <a16:rowId xmlns:a16="http://schemas.microsoft.com/office/drawing/2014/main" val="333668444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b="1" dirty="0"/>
                        <a:t>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$2,000</a:t>
                      </a:r>
                    </a:p>
                  </a:txBody>
                  <a:tcPr marL="0" marR="18288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$500</a:t>
                      </a:r>
                    </a:p>
                  </a:txBody>
                  <a:tcPr marL="0" marR="18288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488300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Totals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18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$8,634</a:t>
                      </a:r>
                    </a:p>
                  </a:txBody>
                  <a:tcPr marL="0" marR="18288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$3,153</a:t>
                      </a:r>
                    </a:p>
                  </a:txBody>
                  <a:tcPr marL="0" marR="18288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2865802"/>
                  </a:ext>
                </a:extLst>
              </a:tr>
              <a:tr h="400050">
                <a:tc gridSpan="3"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Tota</a:t>
                      </a:r>
                      <a:r>
                        <a:rPr lang="en-US" b="1" baseline="0" dirty="0"/>
                        <a:t>l Agent Team Commission</a:t>
                      </a:r>
                      <a:endParaRPr lang="en-US" b="1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$31,530</a:t>
                      </a:r>
                    </a:p>
                  </a:txBody>
                  <a:tcPr marL="0" marR="18288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618811"/>
                  </a:ext>
                </a:extLst>
              </a:tr>
              <a:tr h="400050">
                <a:tc gridSpan="3"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Your Team Override (25%)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$7,883</a:t>
                      </a:r>
                    </a:p>
                  </a:txBody>
                  <a:tcPr marL="0" marR="18288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05985303"/>
                  </a:ext>
                </a:extLst>
              </a:tr>
              <a:tr h="400050">
                <a:tc gridSpan="3"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Your Direct Sales Commission</a:t>
                      </a:r>
                      <a:r>
                        <a:rPr lang="en-US" b="1" baseline="0" dirty="0"/>
                        <a:t> (Scenario 2)</a:t>
                      </a:r>
                      <a:endParaRPr lang="en-US" b="1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$3,153</a:t>
                      </a:r>
                    </a:p>
                  </a:txBody>
                  <a:tcPr marL="0" marR="18288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9843001"/>
                  </a:ext>
                </a:extLst>
              </a:tr>
              <a:tr h="400050">
                <a:tc gridSpan="3"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Total Personal Commission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$11,036</a:t>
                      </a:r>
                    </a:p>
                  </a:txBody>
                  <a:tcPr marL="0" marR="18288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35814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893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Selling SplashPlay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7467600" cy="5029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Frequently Asked Questions</a:t>
            </a:r>
          </a:p>
          <a:p>
            <a:pPr marL="457200" lvl="1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much can I make?</a:t>
            </a:r>
          </a:p>
          <a:p>
            <a:pPr marL="1025525" lvl="1" indent="-346075">
              <a:tabLst>
                <a:tab pos="1025525" algn="l"/>
              </a:tabLst>
            </a:pP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Before we complete the analysis on commissions.  Note the following:</a:t>
            </a:r>
          </a:p>
          <a:p>
            <a:pPr marL="1773238" lvl="2" indent="-290513">
              <a:buFont typeface="+mj-lt"/>
              <a:buAutoNum type="arabicPeriod"/>
              <a:tabLst>
                <a:tab pos="1025525" algn="l"/>
              </a:tabLst>
            </a:pP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analysis is limited to direct sales.  Banner ad override will be explored later.</a:t>
            </a:r>
          </a:p>
          <a:p>
            <a:pPr marL="1773238" lvl="2" indent="-290513">
              <a:buFont typeface="+mj-lt"/>
              <a:buAutoNum type="arabicPeriod"/>
              <a:tabLst>
                <a:tab pos="1025525" algn="l"/>
              </a:tabLst>
            </a:pP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Monthly License Sales are cumulative.  That is…</a:t>
            </a:r>
          </a:p>
          <a:p>
            <a:pPr marL="1482725" lvl="2" indent="0" algn="just">
              <a:buNone/>
              <a:tabLst>
                <a:tab pos="1025525" algn="l"/>
                <a:tab pos="3546475" algn="ctr"/>
                <a:tab pos="4627563" algn="ctr"/>
                <a:tab pos="5776913" algn="ctr"/>
              </a:tabLst>
            </a:pP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Month 1	Month 2	Month  3</a:t>
            </a:r>
          </a:p>
          <a:p>
            <a:pPr marL="1482725" lvl="2" indent="0" algn="just">
              <a:buNone/>
              <a:tabLst>
                <a:tab pos="2743200" algn="r"/>
                <a:tab pos="3713163" algn="r"/>
                <a:tab pos="4862513" algn="r"/>
                <a:tab pos="5943600" algn="r"/>
              </a:tabLst>
            </a:pP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Unit Sales	5	5	5</a:t>
            </a:r>
          </a:p>
          <a:p>
            <a:pPr marL="512763" lvl="2" indent="0" algn="just">
              <a:buNone/>
              <a:tabLst>
                <a:tab pos="2743200" algn="r"/>
                <a:tab pos="3713163" algn="r"/>
                <a:tab pos="4862513" algn="r"/>
                <a:tab pos="5943600" algn="r"/>
              </a:tabLst>
            </a:pP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Cumulative Sales	5	10	15</a:t>
            </a:r>
          </a:p>
          <a:p>
            <a:pPr marL="512763" lvl="2" indent="0" algn="just">
              <a:buNone/>
              <a:tabLst>
                <a:tab pos="2743200" algn="r"/>
                <a:tab pos="3713163" algn="r"/>
                <a:tab pos="4862513" algn="r"/>
                <a:tab pos="5943600" algn="r"/>
              </a:tabLst>
            </a:pP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Revenue ($70 each)	$350	$700	$1,050</a:t>
            </a:r>
          </a:p>
          <a:p>
            <a:pPr marL="512763" lvl="2" indent="0" algn="just">
              <a:buNone/>
              <a:tabLst>
                <a:tab pos="2743200" algn="r"/>
                <a:tab pos="3713163" algn="r"/>
                <a:tab pos="4862513" algn="r"/>
                <a:tab pos="5943600" algn="r"/>
              </a:tabLst>
            </a:pP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Commission	$140	$280	$420</a:t>
            </a:r>
          </a:p>
          <a:p>
            <a:pPr marL="1425575" lvl="2" indent="-346075">
              <a:tabLst>
                <a:tab pos="1025525" algn="l"/>
              </a:tabLst>
            </a:pPr>
            <a:endParaRPr 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1" indent="0">
              <a:buNone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895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001000" y="4533034"/>
            <a:ext cx="533400" cy="87716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Selling SplashPlay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7467600" cy="99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Frequently Asked Questions</a:t>
            </a:r>
          </a:p>
          <a:p>
            <a:pPr marL="1025525" lvl="1" indent="-346075">
              <a:tabLst>
                <a:tab pos="1025525" algn="l"/>
              </a:tabLst>
            </a:pP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Scenario 3: 12 Months / 10 Member Team</a:t>
            </a:r>
          </a:p>
          <a:p>
            <a:pPr marL="1079500" lvl="2" indent="0">
              <a:buNone/>
              <a:tabLst>
                <a:tab pos="1025525" algn="l"/>
                <a:tab pos="5264150" algn="dec"/>
                <a:tab pos="6858000" algn="dec"/>
              </a:tabLst>
            </a:pP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1447801" y="2590800"/>
          <a:ext cx="6781799" cy="3829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8069">
                  <a:extLst>
                    <a:ext uri="{9D8B030D-6E8A-4147-A177-3AD203B41FA5}">
                      <a16:colId xmlns:a16="http://schemas.microsoft.com/office/drawing/2014/main" val="3540677699"/>
                    </a:ext>
                  </a:extLst>
                </a:gridCol>
                <a:gridCol w="892868">
                  <a:extLst>
                    <a:ext uri="{9D8B030D-6E8A-4147-A177-3AD203B41FA5}">
                      <a16:colId xmlns:a16="http://schemas.microsoft.com/office/drawing/2014/main" val="3324891700"/>
                    </a:ext>
                  </a:extLst>
                </a:gridCol>
                <a:gridCol w="1325179">
                  <a:extLst>
                    <a:ext uri="{9D8B030D-6E8A-4147-A177-3AD203B41FA5}">
                      <a16:colId xmlns:a16="http://schemas.microsoft.com/office/drawing/2014/main" val="795462276"/>
                    </a:ext>
                  </a:extLst>
                </a:gridCol>
                <a:gridCol w="1445683">
                  <a:extLst>
                    <a:ext uri="{9D8B030D-6E8A-4147-A177-3AD203B41FA5}">
                      <a16:colId xmlns:a16="http://schemas.microsoft.com/office/drawing/2014/main" val="1016211402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r>
                        <a:rPr lang="en-US" dirty="0"/>
                        <a:t>Twelve</a:t>
                      </a:r>
                      <a:r>
                        <a:rPr lang="en-US" baseline="0" dirty="0"/>
                        <a:t> Month Analysis</a:t>
                      </a:r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Qty</a:t>
                      </a:r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Sales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Commission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469026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b="1" dirty="0"/>
                        <a:t>Total Monthly Contract Months</a:t>
                      </a:r>
                    </a:p>
                  </a:txBody>
                  <a:tcPr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4,680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$327,600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$131,040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87203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b="1" baseline="0" dirty="0"/>
                        <a:t>Total Annual Contracts</a:t>
                      </a:r>
                      <a:endParaRPr lang="en-US" b="1" dirty="0"/>
                    </a:p>
                  </a:txBody>
                  <a:tcPr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$335,520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$134,208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73875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b="1" dirty="0"/>
                        <a:t>Total</a:t>
                      </a:r>
                      <a:r>
                        <a:rPr lang="en-US" b="1" baseline="0" dirty="0"/>
                        <a:t> </a:t>
                      </a:r>
                      <a:r>
                        <a:rPr lang="en-US" b="1" dirty="0"/>
                        <a:t>Life-Time Contracts</a:t>
                      </a:r>
                    </a:p>
                  </a:txBody>
                  <a:tcPr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$359,760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$143,904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668444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b="1" dirty="0"/>
                        <a:t>Total</a:t>
                      </a:r>
                      <a:r>
                        <a:rPr lang="en-US" b="1" baseline="0" dirty="0"/>
                        <a:t> </a:t>
                      </a:r>
                      <a:r>
                        <a:rPr lang="en-US" b="1" dirty="0"/>
                        <a:t>Services</a:t>
                      </a:r>
                    </a:p>
                  </a:txBody>
                  <a:tcPr marR="0"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$240,000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$60,000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4883008"/>
                  </a:ext>
                </a:extLst>
              </a:tr>
              <a:tr h="400050">
                <a:tc gridSpan="3"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Total Agent Team Commissions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$469,152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724302724"/>
                  </a:ext>
                </a:extLst>
              </a:tr>
              <a:tr h="400050">
                <a:tc gridSpan="3">
                  <a:txBody>
                    <a:bodyPr/>
                    <a:lstStyle/>
                    <a:p>
                      <a:pPr algn="r"/>
                      <a:r>
                        <a:rPr lang="en-US" b="1" baseline="0" dirty="0"/>
                        <a:t>Average Individual Agent Commission</a:t>
                      </a:r>
                      <a:endParaRPr lang="en-US" b="1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$46,915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618811"/>
                  </a:ext>
                </a:extLst>
              </a:tr>
              <a:tr h="400050">
                <a:tc gridSpan="3"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Your Team Override (25%)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$117,288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05985303"/>
                  </a:ext>
                </a:extLst>
              </a:tr>
              <a:tr h="400050">
                <a:tc gridSpan="3"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Your Direct Sales Commission</a:t>
                      </a:r>
                      <a:r>
                        <a:rPr lang="en-US" b="1" baseline="0" dirty="0"/>
                        <a:t> (Scenario 2)</a:t>
                      </a:r>
                      <a:endParaRPr lang="en-US" b="1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$46,915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9843001"/>
                  </a:ext>
                </a:extLst>
              </a:tr>
              <a:tr h="400050">
                <a:tc gridSpan="3"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Total Personal Commission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$164,203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3581499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447801" y="2964875"/>
            <a:ext cx="6934199" cy="368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402774" y="3330357"/>
            <a:ext cx="6934199" cy="368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447800" y="3694939"/>
            <a:ext cx="6934199" cy="368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402774" y="4059385"/>
            <a:ext cx="6934199" cy="368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905000" y="4424294"/>
            <a:ext cx="6934199" cy="19955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hlinkClick r:id="rId2" action="ppaction://hlinksldjump"/>
          </p:cNvPr>
          <p:cNvSpPr/>
          <p:nvPr/>
        </p:nvSpPr>
        <p:spPr>
          <a:xfrm>
            <a:off x="7701204" y="6536678"/>
            <a:ext cx="1442796" cy="321322"/>
          </a:xfrm>
          <a:prstGeom prst="roundRect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Menu</a:t>
            </a:r>
          </a:p>
        </p:txBody>
      </p:sp>
    </p:spTree>
    <p:extLst>
      <p:ext uri="{BB962C8B-B14F-4D97-AF65-F5344CB8AC3E}">
        <p14:creationId xmlns:p14="http://schemas.microsoft.com/office/powerpoint/2010/main" val="375958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  <p:bldP spid="7" grpId="0" animBg="1"/>
      <p:bldP spid="9" grpId="0" animBg="1"/>
      <p:bldP spid="11" grpId="0" animBg="1"/>
      <p:bldP spid="12" grpId="0" animBg="1"/>
      <p:bldP spid="1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752600" y="3093132"/>
            <a:ext cx="6248400" cy="0"/>
          </a:xfrm>
          <a:prstGeom prst="line">
            <a:avLst/>
          </a:prstGeom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hlinkClick r:id="rId3" action="ppaction://hlinksldjump"/>
          </p:cNvPr>
          <p:cNvSpPr/>
          <p:nvPr/>
        </p:nvSpPr>
        <p:spPr>
          <a:xfrm>
            <a:off x="7991475" y="2903538"/>
            <a:ext cx="381000" cy="3810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104900" y="3282726"/>
            <a:ext cx="7077075" cy="151787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The End</a:t>
            </a:r>
          </a:p>
        </p:txBody>
      </p:sp>
      <p:sp>
        <p:nvSpPr>
          <p:cNvPr id="2" name="AutoShape 2" descr="data:image/jpeg;base64,/9j/4AAQSkZJRgABAQAAAQABAAD/2wBDAAkGBwgHBgkIBwgKCgkLDRYPDQwMDRsUFRAWIB0iIiAdHx8kKDQsJCYxJx8fLT0tMTU3Ojo6Iys/RD84QzQ5Ojf/2wBDAQoKCg0MDRoPDxo3JR8lNzc3Nzc3Nzc3Nzc3Nzc3Nzc3Nzc3Nzc3Nzc3Nzc3Nzc3Nzc3Nzc3Nzc3Nzc3Nzc3Nzf/wAARCABaAGkDASIAAhEBAxEB/8QAHAAAAgMBAQEBAAAAAAAAAAAAAAYEBQcDAQII/8QAPxAAAQMCAwUDCAgEBwAAAAAAAQACAwQRBQYhEhMxQWEiUXEHI4GRscHR8BQyQmJykqHhFSRDwhY0RFJjgrL/xAAZAQADAQEBAAAAAAAAAAAAAAAAAQIDBQT/xAAkEQACAgIBBAEFAAAAAAAAAAAAAQIRAwQSITFBYQUjQlGBkf/aAAwDAQACEQMRAD8A3FCEIAEIS9mDNFPhhdBTgT1Q4tv2WfiPf09iAboYC4NBLiABxJKrKnMWEUxIlr4SRyjJf/5us7rcSxDFZLVM0ktz2YmizR4NCIsGq5NS1kY++74KuJHIef8AGGC3/wAw/wAdy/4KXS5hwiqIEVfDc8A87BP5rJAOBTcN9HfwK4TYNVxg7IZIPuO1/VCQcmayCCAQQQea9WSUOK4jhEtqeaSMD60L9Wn/AKn3J6y9mmmxVwgnAp6u2jCey/8ACfd7UmikxhQhCQwQhCABCFwrqllHSTVMv1ImFx625IAoM3Y+cPYKOkdaqkbdzh/Tb8T88km0NBJXSE8Iwe08/OpXwXT4piLnvN5p33ceQ/YD2JoghZBC2KMWa0evqrSMm7ZzpqWGlZsQsA7zzPiV1XriQNBc9ygVVTO3s7sxg873uvPs7UNePKV/w2w4JZZVE9lqAKxrb9kDZJ6n5ClKlOvFSqeqkFmFpkHK3ELkaXyqeSSy/c7Xn9HR2dFqCcPCJFTTRVLNiZgcOR5jwS5iFDJQyBzSXRk9l44g9eqZw69gQWk8AbL4miZNG6ORu01wsQu+mmrRyWqZaZNzCcSi+hVj71cYu1x/qt7/ABHP196aFjm1PhOJNfE60sLw5ju8fvz9K1vD6uOuooKqH6krA4Du6ejgpaKi7JCEISKBLOfKgx4THA0238oDurRr7bJmSd5QydmgHK8n9qaFLsUuXYQXSznlZo9p9yvFRUkZky7iDGGoD3xygGmIEt9j7F7dru62SjRVuOYbTRuoKarZT+cbZ1NKY3neQAybDruj7DpDbUXY4gG5TszSs0tc3sDgWuAIPELPqrG8yTRiSWlBlpg2eOOKmmbd+5vqCBdpc52l76AWBBUk5gzH9FqZ3CnDIYmlpFHId44ySjS5bqGxt0NgS4G4BFx01TKSa7DJJTEVO6bwOoJ7lYRRMibssHieZXMv7Mcxje6Qx32Gts7Wx4E6JYx3N1RRudTwYbPTym4ElW3Z9LQCQ71rn6+pi1ZSn+X09I6P193jCHjuSsax2OjzHh1IXDd6783+rt6Mv6f0KvjosenkfPJJLO90kkhJe9xuXHqmfAs4Ppo46XE2STAENjmYAX9ARz8Rr0K3x7Ct8j2bnxMo4ovF1aXX37GDMUN2xTjiDsH2j3po8ndWZcKmpnG5gl0Hc12vt2kt4nPHV4S6WNsrW3aRvInMPHucAVa+TQnf4iOWzH7XL0t2jhU4ypj2hCFJYJXz7AX4dTzAX3ctj0BHxATQoeLUYr8Onpja729m/Jw1H62QJq0JGXHgxzRcw4OHp09yuLJYw6Y0da0yAhtyyQHl3+pNNrjRaGRztqvCTdFRLuIy7dySH/bG25WZ5v8AKRV0ZfQ4fhNVQ1LgQJ6+MNLeV2M1DvG9uhTjFydIZdVGaIWeUeHBjI3c/RTC4/8AO4hwH5W28XJorKSnrad1PVxNlidxa4fNj1X5qfLK+Z07pXmZzzIZS47Rfe+1fvvrdahlbynxOZDRZgilM5IY2qgZtbw8tpg1v+EG5PAK54uhSbi00+pExjBJ6HGxh0AMpmINOT9ppPPw1v4XT3gWX6TB4WlrRLVEdudw1PQdw+SpjYKevrqTEmNf5mKRrN5G5h7WzycAeAPrU4heTHhUZNnR2/kcmfFGF+OvtlNmBwbRtZfV7x6h8hXPk2gLaeuqDwe9jAfAE/3JYxqoFRVlrNWR9kdTz+ei0bLeHnDcHp4Hi0ttuT8R1I9HD0LVnNj3LRCEKTQEIQgBKzhhBinNfAzzUh86B9l3f6fb4qJg+IAAU1Q61tGPPsKfpI2yxujkaHMcLOaRcEJNxjLT6dzpaIF8B12eLmfEKkzOUfKJxYVBxjB6LGaF9HiNO2aF3I8WnvaeR6hRaKrqqdoY60sY4NcdR4FWTMRpiPOF0Z+8PgqEfn6uyfiEGcDlyAGSV7wYpXDQxHXeHwF79QQOS2fLOU8Ly3TBlFCHVDh52qkF5JD48h0Giluiwr+OjFzLF9JbSfRg6+uyXbRH6fN13mxeiYOy90h7mN+KuU21QWSC1U2MYgImugp3XkIs5w+z+64V+MTzAti8yzodT6VLwLLM+IObNVtdDS8ddHP8O4dVHYO585PwU1ta2rnb/LQOuL/beOA8Bx9S0Nc6eCKmhZDAxrI2CzWtGgXRQ3ZolQIQhIYIQhAAhCEAQavCqSqJc+PZeeL2aFUtZlV8jrw1YtyD2e8fBNC8TsTSEw5PrD/qYB+b4LrBkw3/AJit07o4/eT7k3rxFsXFFXh+X8OoSHsh3kg4SSnaI8OQ9StUISKBCEIAEIQgD//Z"/>
          <p:cNvSpPr>
            <a:spLocks noChangeAspect="1" noChangeArrowheads="1"/>
          </p:cNvSpPr>
          <p:nvPr/>
        </p:nvSpPr>
        <p:spPr bwMode="auto">
          <a:xfrm>
            <a:off x="155575" y="-433388"/>
            <a:ext cx="1000125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BDAAkGBwgHBgkIBwgKCgkLDRYPDQwMDRsUFRAWIB0iIiAdHx8kKDQsJCYxJx8fLT0tMTU3Ojo6Iys/RD84QzQ5Ojf/2wBDAQoKCg0MDRoPDxo3JR8lNzc3Nzc3Nzc3Nzc3Nzc3Nzc3Nzc3Nzc3Nzc3Nzc3Nzc3Nzc3Nzc3Nzc3Nzc3Nzc3Nzf/wAARCABaAGkDASIAAhEBAxEB/8QAHAAAAgMBAQEBAAAAAAAAAAAAAAYEBQcDAQII/8QAPxAAAQMCAwUDCAgEBwAAAAAAAQACAwQRBQYhEhMxQWEiUXEHI4GRscHR8BQyQmJykqHhFSRDwhY0RFJjgrL/xAAZAQADAQEBAAAAAAAAAAAAAAAAAQIDBQT/xAAkEQACAgIBBAEFAAAAAAAAAAAAAQIRAwQSITFBYQUjQlGBkf/aAAwDAQACEQMRAD8A3FCEIAEIS9mDNFPhhdBTgT1Q4tv2WfiPf09iAboYC4NBLiABxJKrKnMWEUxIlr4SRyjJf/5us7rcSxDFZLVM0ktz2YmizR4NCIsGq5NS1kY++74KuJHIef8AGGC3/wAw/wAdy/4KXS5hwiqIEVfDc8A87BP5rJAOBTcN9HfwK4TYNVxg7IZIPuO1/VCQcmayCCAQQQea9WSUOK4jhEtqeaSMD60L9Wn/AKn3J6y9mmmxVwgnAp6u2jCey/8ACfd7UmikxhQhCQwQhCABCFwrqllHSTVMv1ImFx625IAoM3Y+cPYKOkdaqkbdzh/Tb8T88km0NBJXSE8Iwe08/OpXwXT4piLnvN5p33ceQ/YD2JoghZBC2KMWa0evqrSMm7ZzpqWGlZsQsA7zzPiV1XriQNBc9ygVVTO3s7sxg873uvPs7UNePKV/w2w4JZZVE9lqAKxrb9kDZJ6n5ClKlOvFSqeqkFmFpkHK3ELkaXyqeSSy/c7Xn9HR2dFqCcPCJFTTRVLNiZgcOR5jwS5iFDJQyBzSXRk9l44g9eqZw69gQWk8AbL4miZNG6ORu01wsQu+mmrRyWqZaZNzCcSi+hVj71cYu1x/qt7/ABHP196aFjm1PhOJNfE60sLw5ju8fvz9K1vD6uOuooKqH6krA4Du6ejgpaKi7JCEISKBLOfKgx4THA0238oDurRr7bJmSd5QydmgHK8n9qaFLsUuXYQXSznlZo9p9yvFRUkZky7iDGGoD3xygGmIEt9j7F7dru62SjRVuOYbTRuoKarZT+cbZ1NKY3neQAybDruj7DpDbUXY4gG5TszSs0tc3sDgWuAIPELPqrG8yTRiSWlBlpg2eOOKmmbd+5vqCBdpc52l76AWBBUk5gzH9FqZ3CnDIYmlpFHId44ySjS5bqGxt0NgS4G4BFx01TKSa7DJJTEVO6bwOoJ7lYRRMibssHieZXMv7Mcxje6Qx32Gts7Wx4E6JYx3N1RRudTwYbPTym4ElW3Z9LQCQ71rn6+pi1ZSn+X09I6P193jCHjuSsax2OjzHh1IXDd6783+rt6Mv6f0KvjosenkfPJJLO90kkhJe9xuXHqmfAs4Ppo46XE2STAENjmYAX9ARz8Rr0K3x7Ct8j2bnxMo4ovF1aXX37GDMUN2xTjiDsH2j3po8ndWZcKmpnG5gl0Hc12vt2kt4nPHV4S6WNsrW3aRvInMPHucAVa+TQnf4iOWzH7XL0t2jhU4ypj2hCFJYJXz7AX4dTzAX3ctj0BHxATQoeLUYr8Onpja729m/Jw1H62QJq0JGXHgxzRcw4OHp09yuLJYw6Y0da0yAhtyyQHl3+pNNrjRaGRztqvCTdFRLuIy7dySH/bG25WZ5v8AKRV0ZfQ4fhNVQ1LgQJ6+MNLeV2M1DvG9uhTjFydIZdVGaIWeUeHBjI3c/RTC4/8AO4hwH5W28XJorKSnrad1PVxNlidxa4fNj1X5qfLK+Z07pXmZzzIZS47Rfe+1fvvrdahlbynxOZDRZgilM5IY2qgZtbw8tpg1v+EG5PAK54uhSbi00+pExjBJ6HGxh0AMpmINOT9ppPPw1v4XT3gWX6TB4WlrRLVEdudw1PQdw+SpjYKevrqTEmNf5mKRrN5G5h7WzycAeAPrU4heTHhUZNnR2/kcmfFGF+OvtlNmBwbRtZfV7x6h8hXPk2gLaeuqDwe9jAfAE/3JYxqoFRVlrNWR9kdTz+ei0bLeHnDcHp4Hi0ttuT8R1I9HD0LVnNj3LRCEKTQEIQgBKzhhBinNfAzzUh86B9l3f6fb4qJg+IAAU1Q61tGPPsKfpI2yxujkaHMcLOaRcEJNxjLT6dzpaIF8B12eLmfEKkzOUfKJxYVBxjB6LGaF9HiNO2aF3I8WnvaeR6hRaKrqqdoY60sY4NcdR4FWTMRpiPOF0Z+8PgqEfn6uyfiEGcDlyAGSV7wYpXDQxHXeHwF79QQOS2fLOU8Ly3TBlFCHVDh52qkF5JD48h0Giluiwr+OjFzLF9JbSfRg6+uyXbRH6fN13mxeiYOy90h7mN+KuU21QWSC1U2MYgImugp3XkIs5w+z+64V+MTzAti8yzodT6VLwLLM+IObNVtdDS8ddHP8O4dVHYO585PwU1ta2rnb/LQOuL/beOA8Bx9S0Nc6eCKmhZDAxrI2CzWtGgXRQ3ZolQIQhIYIQhAAhCEAQavCqSqJc+PZeeL2aFUtZlV8jrw1YtyD2e8fBNC8TsTSEw5PrD/qYB+b4LrBkw3/AJit07o4/eT7k3rxFsXFFXh+X8OoSHsh3kg4SSnaI8OQ9StUISKBCEIAEIQgD//Z"/>
          <p:cNvSpPr>
            <a:spLocks noChangeAspect="1" noChangeArrowheads="1"/>
          </p:cNvSpPr>
          <p:nvPr/>
        </p:nvSpPr>
        <p:spPr bwMode="auto">
          <a:xfrm>
            <a:off x="307975" y="-280988"/>
            <a:ext cx="1000125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301889"/>
            <a:ext cx="2133117" cy="15998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771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  <p:extLst mod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87330" y="1676400"/>
            <a:ext cx="3638905" cy="48490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809633" y="1676400"/>
            <a:ext cx="8029567" cy="320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Purpose and Requirements</a:t>
            </a:r>
          </a:p>
          <a:p>
            <a:pPr marL="623888" marR="0" lvl="0" indent="-166688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Three Page Agreement</a:t>
            </a:r>
          </a:p>
          <a:p>
            <a:pPr marL="1081088" lvl="1" indent="-166688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Defines terms &amp; conditions between Sponsor and SplashPlay.</a:t>
            </a:r>
          </a:p>
          <a:p>
            <a:pPr marL="623888" marR="0" lvl="0" indent="-166688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Who Must Sign a Sponsor Agreement?</a:t>
            </a:r>
          </a:p>
          <a:p>
            <a:pPr marL="1081088" lvl="1" indent="-166688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Every Sponsor.</a:t>
            </a:r>
          </a:p>
          <a:p>
            <a:pPr marL="623888" marR="0" lvl="0" indent="-166688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When does a Sponsor need a new Sponsor Agreement?</a:t>
            </a:r>
          </a:p>
          <a:p>
            <a:pPr marL="1081088" lvl="1" indent="-166688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Initial Order</a:t>
            </a:r>
          </a:p>
          <a:p>
            <a:pPr marL="1081088" lvl="1" indent="-166688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New Entity</a:t>
            </a:r>
          </a:p>
          <a:p>
            <a:pPr marL="914400" lvl="1">
              <a:spcBef>
                <a:spcPct val="0"/>
              </a:spcBef>
              <a:defRPr/>
            </a:pP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1752600" y="658090"/>
            <a:ext cx="7077075" cy="762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Game Sponsor Agreement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48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87330" y="1676400"/>
            <a:ext cx="3638905" cy="48490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752600" y="658090"/>
            <a:ext cx="7077075" cy="762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Game Sponsor Agreement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90601" y="1905000"/>
            <a:ext cx="7077075" cy="12083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Section 1: Appointment</a:t>
            </a:r>
          </a:p>
          <a:p>
            <a:pPr marL="969963" marR="0" lvl="0" indent="-2222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Authorizes Organization as a Sponsor to use SplashPlay’s proprietary technology</a:t>
            </a:r>
          </a:p>
          <a:p>
            <a:pPr marL="969963" marR="0" lvl="0" indent="-3365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990600" y="3203405"/>
            <a:ext cx="7077075" cy="12083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Section 2: Platform Fee</a:t>
            </a:r>
          </a:p>
          <a:p>
            <a:pPr marL="969963" marR="0" lvl="0" indent="-2222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Defines the Sponsor’s License Fee Options</a:t>
            </a:r>
          </a:p>
          <a:p>
            <a:pPr marL="969963" marR="0" lvl="0" indent="-3365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97528" y="4651205"/>
            <a:ext cx="7077075" cy="12083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Section 3: Relationship</a:t>
            </a:r>
          </a:p>
          <a:p>
            <a:pPr marL="969963" marR="0" lvl="0" indent="-2222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Specifies nature of relationship between SplashPlay and Sponsor: </a:t>
            </a:r>
          </a:p>
          <a:p>
            <a:pPr marL="1828800" lvl="1" indent="-2222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Independent Contractor</a:t>
            </a:r>
          </a:p>
          <a:p>
            <a:pPr marL="969963" marR="0" lvl="0" indent="-3365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9725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87330" y="1676400"/>
            <a:ext cx="3638905" cy="48490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09633" y="1366942"/>
            <a:ext cx="8029567" cy="228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Section 4: Revenue Share</a:t>
            </a:r>
          </a:p>
          <a:p>
            <a:pPr marL="623888" marR="0" lvl="0" indent="-166688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Section (a): How Revenue Share is determined</a:t>
            </a:r>
          </a:p>
          <a:p>
            <a:pPr marL="2119313" lvl="1" indent="-179388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Revenue Share: </a:t>
            </a:r>
          </a:p>
          <a:p>
            <a:pPr marL="2520950" lvl="2" indent="-179388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20% of Gross Banner Advertising Revenue</a:t>
            </a:r>
          </a:p>
          <a:p>
            <a:pPr marL="2119313" lvl="1" indent="-179388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Revenue Share Pool:</a:t>
            </a:r>
          </a:p>
          <a:p>
            <a:pPr marL="2520950" lvl="2" indent="-179388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Sum of all Banner Advertising Dollars x 20%</a:t>
            </a:r>
          </a:p>
          <a:p>
            <a:pPr marL="2520950" lvl="2" indent="-179388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Share of Revenue Share Pool Formula:</a:t>
            </a:r>
          </a:p>
          <a:p>
            <a:pPr marL="969963" marR="0" lvl="0" indent="-3365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685800" y="4191000"/>
            <a:ext cx="4765958" cy="1430772"/>
            <a:chOff x="491841" y="4191000"/>
            <a:chExt cx="4765958" cy="1430772"/>
          </a:xfrm>
        </p:grpSpPr>
        <p:sp>
          <p:nvSpPr>
            <p:cNvPr id="24" name="Rectangle: Rounded Corners 23"/>
            <p:cNvSpPr/>
            <p:nvPr/>
          </p:nvSpPr>
          <p:spPr>
            <a:xfrm>
              <a:off x="615674" y="4191000"/>
              <a:ext cx="4642125" cy="1430772"/>
            </a:xfrm>
            <a:prstGeom prst="roundRect">
              <a:avLst/>
            </a:prstGeom>
            <a:solidFill>
              <a:srgbClr val="FF5D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241964" y="4296616"/>
              <a:ext cx="1752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Sponsor’s Game Play Events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241964" y="4975441"/>
              <a:ext cx="1752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Total Game Play Events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91841" y="4689006"/>
              <a:ext cx="27847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Sponsor’s Share % =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 flipH="1">
              <a:off x="3241964" y="4942947"/>
              <a:ext cx="17526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5562595" y="4191000"/>
            <a:ext cx="3089564" cy="1430772"/>
            <a:chOff x="5368636" y="4191000"/>
            <a:chExt cx="3089564" cy="1430772"/>
          </a:xfrm>
        </p:grpSpPr>
        <p:sp>
          <p:nvSpPr>
            <p:cNvPr id="25" name="Rectangle: Rounded Corners 24"/>
            <p:cNvSpPr/>
            <p:nvPr/>
          </p:nvSpPr>
          <p:spPr>
            <a:xfrm>
              <a:off x="5493325" y="4191000"/>
              <a:ext cx="2964875" cy="1430772"/>
            </a:xfrm>
            <a:prstGeom prst="roundRect">
              <a:avLst/>
            </a:prstGeom>
            <a:solidFill>
              <a:srgbClr val="FF5D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553200" y="4550507"/>
              <a:ext cx="1752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500,000 Q&amp;As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553200" y="4936085"/>
              <a:ext cx="1752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6,000,000 Q&amp;As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368636" y="4649650"/>
              <a:ext cx="1143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8.3% =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flipH="1">
              <a:off x="6553200" y="4903591"/>
              <a:ext cx="17526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955959" y="5754509"/>
            <a:ext cx="3539841" cy="702828"/>
            <a:chOff x="762000" y="5754509"/>
            <a:chExt cx="3539841" cy="702828"/>
          </a:xfrm>
        </p:grpSpPr>
        <p:sp>
          <p:nvSpPr>
            <p:cNvPr id="27" name="Rectangle: Rounded Corners 26"/>
            <p:cNvSpPr/>
            <p:nvPr/>
          </p:nvSpPr>
          <p:spPr>
            <a:xfrm>
              <a:off x="762000" y="5754509"/>
              <a:ext cx="3477494" cy="702828"/>
            </a:xfrm>
            <a:prstGeom prst="roundRect">
              <a:avLst/>
            </a:prstGeom>
            <a:solidFill>
              <a:srgbClr val="FF5D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22617" y="5926070"/>
              <a:ext cx="2268684" cy="369332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Revenue Share Pool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158841" y="5839690"/>
              <a:ext cx="3186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359731" y="5867400"/>
              <a:ext cx="9421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8.3%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710542" y="5754509"/>
            <a:ext cx="4128658" cy="702828"/>
            <a:chOff x="4516583" y="5754509"/>
            <a:chExt cx="4128658" cy="702828"/>
          </a:xfrm>
        </p:grpSpPr>
        <p:sp>
          <p:nvSpPr>
            <p:cNvPr id="26" name="Rectangle: Rounded Corners 25"/>
            <p:cNvSpPr/>
            <p:nvPr/>
          </p:nvSpPr>
          <p:spPr>
            <a:xfrm>
              <a:off x="4516583" y="5754509"/>
              <a:ext cx="4128658" cy="702828"/>
            </a:xfrm>
            <a:prstGeom prst="roundRect">
              <a:avLst/>
            </a:prstGeom>
            <a:solidFill>
              <a:srgbClr val="FF5D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585858" y="5926070"/>
              <a:ext cx="1309256" cy="369332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$50,000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915896" y="5839690"/>
              <a:ext cx="3948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133238" y="5867400"/>
              <a:ext cx="12166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8.3% =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266716" y="5926070"/>
              <a:ext cx="1309256" cy="369332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$4,150</a:t>
              </a:r>
            </a:p>
          </p:txBody>
        </p:sp>
      </p:grpSp>
      <p:sp>
        <p:nvSpPr>
          <p:cNvPr id="32" name="Title 1"/>
          <p:cNvSpPr txBox="1">
            <a:spLocks/>
          </p:cNvSpPr>
          <p:nvPr/>
        </p:nvSpPr>
        <p:spPr>
          <a:xfrm>
            <a:off x="1752600" y="658090"/>
            <a:ext cx="7077075" cy="762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Game Sponsor Agreement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720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87330" y="1676400"/>
            <a:ext cx="3638905" cy="48490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09633" y="1366942"/>
            <a:ext cx="8029567" cy="244305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Section 4: Revenue Share</a:t>
            </a:r>
          </a:p>
          <a:p>
            <a:pPr marL="623888" marR="0" lvl="0" indent="-166688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Section (b): Revenue Share Payment</a:t>
            </a:r>
          </a:p>
          <a:p>
            <a:pPr marL="1482725" lvl="1" indent="-179388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Payment Minimum:  $100</a:t>
            </a:r>
          </a:p>
          <a:p>
            <a:pPr marL="1482725" lvl="1" indent="-179388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When Paid:</a:t>
            </a:r>
          </a:p>
          <a:p>
            <a:pPr marL="1939925" lvl="2" indent="-179388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On or before 30</a:t>
            </a:r>
            <a:r>
              <a:rPr lang="en-US" sz="2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th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day of Month following month in which Revenue Share was earned.</a:t>
            </a: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1752600" y="658090"/>
            <a:ext cx="7077075" cy="762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Game Sponsor Agreement</a:t>
            </a: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809633" y="3962400"/>
            <a:ext cx="8029567" cy="244305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Section 5: Taxes and Benefits</a:t>
            </a:r>
          </a:p>
          <a:p>
            <a:pPr marL="623888" marR="0" lvl="0" indent="-166688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Sponsor is responsible for all tax obligations.</a:t>
            </a:r>
          </a:p>
          <a:p>
            <a:pPr marL="1081088" lvl="1" indent="-166688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Federal Taxes</a:t>
            </a:r>
          </a:p>
          <a:p>
            <a:pPr marL="1081088" lvl="1" indent="-166688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Workers Compensation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712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87330" y="1676400"/>
            <a:ext cx="3638905" cy="48490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09633" y="1366942"/>
            <a:ext cx="8029567" cy="137625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Section 6: Content Approval</a:t>
            </a:r>
          </a:p>
          <a:p>
            <a:pPr marL="623888" marR="0" lvl="0" indent="-166688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SplashPlay has sole right to reject any content it deems inappropriate.</a:t>
            </a: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1752600" y="658090"/>
            <a:ext cx="7077075" cy="762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Game Sponsor Agreement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00108" y="2895600"/>
            <a:ext cx="8029567" cy="152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Section 7: Content Ownership</a:t>
            </a:r>
          </a:p>
          <a:p>
            <a:pPr marL="623888" marR="0" lvl="0" indent="-166688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During term of Agreement:</a:t>
            </a:r>
          </a:p>
          <a:p>
            <a:pPr marL="1081088" lvl="1" indent="-166688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SplashPlay has the right to display Sponsor’s Content</a:t>
            </a:r>
          </a:p>
          <a:p>
            <a:pPr marL="1081088" lvl="1" indent="-166688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871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87330" y="1676400"/>
            <a:ext cx="3638905" cy="48490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2" name="Title 1"/>
          <p:cNvSpPr txBox="1">
            <a:spLocks/>
          </p:cNvSpPr>
          <p:nvPr/>
        </p:nvSpPr>
        <p:spPr>
          <a:xfrm>
            <a:off x="1752600" y="658090"/>
            <a:ext cx="7077075" cy="762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Game Sponsor Agreement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09633" y="1676400"/>
            <a:ext cx="8029567" cy="2514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Section 8: Termination</a:t>
            </a:r>
          </a:p>
          <a:p>
            <a:pPr marL="623888" marR="0" lvl="0" indent="-166688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Sponsor may terminate at any time.</a:t>
            </a:r>
          </a:p>
          <a:p>
            <a:pPr marL="1081088" lvl="1" indent="-166688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Option 1: Delete content from SplashPlay</a:t>
            </a:r>
          </a:p>
          <a:p>
            <a:pPr marL="1081088" lvl="1" indent="-166688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Option 2: Issue 30-day written notice</a:t>
            </a:r>
          </a:p>
          <a:p>
            <a:pPr marL="623888" indent="-166688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SplashPlay may terminate without cause with 30-day written notice.</a:t>
            </a:r>
          </a:p>
          <a:p>
            <a:pPr marL="1081088" lvl="1" indent="-166688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85833" y="4114800"/>
            <a:ext cx="8029567" cy="1295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Section 9: Announcements</a:t>
            </a:r>
          </a:p>
          <a:p>
            <a:pPr marL="623888" marR="0" lvl="0" indent="-166688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Sponsor and SplashPlay may issue announcements without prior approval of the other party.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8252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309&quot;/&gt;&lt;/object&gt;&lt;object type=&quot;3&quot; unique_id=&quot;10010&quot;&gt;&lt;property id=&quot;20148&quot; value=&quot;5&quot;/&gt;&lt;property id=&quot;20300&quot; value=&quot;Slide 50 - &amp;quot;Management Team&amp;quot;&quot;/&gt;&lt;property id=&quot;20307&quot; value=&quot;368&quot;/&gt;&lt;/object&gt;&lt;object type=&quot;3&quot; unique_id=&quot;10933&quot;&gt;&lt;property id=&quot;20148&quot; value=&quot;5&quot;/&gt;&lt;property id=&quot;20300&quot; value=&quot;Slide 35&quot;/&gt;&lt;property id=&quot;20307&quot; value=&quot;384&quot;/&gt;&lt;/object&gt;&lt;object type=&quot;3&quot; unique_id=&quot;11040&quot;&gt;&lt;property id=&quot;20148&quot; value=&quot;5&quot;/&gt;&lt;property id=&quot;20300&quot; value=&quot;Slide 38&quot;/&gt;&lt;property id=&quot;20307&quot; value=&quot;385&quot;/&gt;&lt;/object&gt;&lt;object type=&quot;3&quot; unique_id=&quot;11977&quot;&gt;&lt;property id=&quot;20148&quot; value=&quot;5&quot;/&gt;&lt;property id=&quot;20300&quot; value=&quot;Slide 36 - &amp;quot;Proprietary Platform&amp;quot;&quot;/&gt;&lt;property id=&quot;20307&quot; value=&quot;394&quot;/&gt;&lt;/object&gt;&lt;object type=&quot;3&quot; unique_id=&quot;14075&quot;&gt;&lt;property id=&quot;20148&quot; value=&quot;5&quot;/&gt;&lt;property id=&quot;20300&quot; value=&quot;Slide 52&quot;/&gt;&lt;property id=&quot;20307&quot; value=&quot;395&quot;/&gt;&lt;/object&gt;&lt;object type=&quot;3&quot; unique_id=&quot;14146&quot;&gt;&lt;property id=&quot;20148&quot; value=&quot;5&quot;/&gt;&lt;property id=&quot;20300&quot; value=&quot;Slide 44 - &amp;quot;Financing&amp;quot;&quot;/&gt;&lt;property id=&quot;20307&quot; value=&quot;396&quot;/&gt;&lt;/object&gt;&lt;object type=&quot;3&quot; unique_id=&quot;14857&quot;&gt;&lt;property id=&quot;20148&quot; value=&quot;5&quot;/&gt;&lt;property id=&quot;20300&quot; value=&quot;Slide 7&quot;/&gt;&lt;property id=&quot;20307&quot; value=&quot;400&quot;/&gt;&lt;/object&gt;&lt;object type=&quot;3&quot; unique_id=&quot;20147&quot;&gt;&lt;property id=&quot;20148&quot; value=&quot;5&quot;/&gt;&lt;property id=&quot;20300&quot; value=&quot;Slide 11&quot;/&gt;&lt;property id=&quot;20307&quot; value=&quot;410&quot;/&gt;&lt;/object&gt;&lt;object type=&quot;3&quot; unique_id=&quot;39842&quot;&gt;&lt;property id=&quot;20148&quot; value=&quot;5&quot;/&gt;&lt;property id=&quot;20300&quot; value=&quot;Slide 24 - &amp;quot;Advertiser Interface&amp;quot;&quot;/&gt;&lt;property id=&quot;20307&quot; value=&quot;428&quot;/&gt;&lt;/object&gt;&lt;object type=&quot;3&quot; unique_id=&quot;39843&quot;&gt;&lt;property id=&quot;20148&quot; value=&quot;5&quot;/&gt;&lt;property id=&quot;20300&quot; value=&quot;Slide 25 - &amp;quot;Advertiser Interface&amp;quot;&quot;/&gt;&lt;property id=&quot;20307&quot; value=&quot;427&quot;/&gt;&lt;/object&gt;&lt;object type=&quot;3&quot; unique_id=&quot;39844&quot;&gt;&lt;property id=&quot;20148&quot; value=&quot;5&quot;/&gt;&lt;property id=&quot;20300&quot; value=&quot;Slide 23 - &amp;quot;Advertiser Interface&amp;quot;&quot;/&gt;&lt;property id=&quot;20307&quot; value=&quot;426&quot;/&gt;&lt;/object&gt;&lt;object type=&quot;3&quot; unique_id=&quot;39845&quot;&gt;&lt;property id=&quot;20148&quot; value=&quot;5&quot;/&gt;&lt;property id=&quot;20300&quot; value=&quot;Slide 37 - &amp;quot;Proprietary Platform&amp;quot;&quot;/&gt;&lt;property id=&quot;20307&quot; value=&quot;429&quot;/&gt;&lt;/object&gt;&lt;object type=&quot;3&quot; unique_id=&quot;40991&quot;&gt;&lt;property id=&quot;20148&quot; value=&quot;5&quot;/&gt;&lt;property id=&quot;20300&quot; value=&quot;Slide 8&quot;/&gt;&lt;property id=&quot;20307&quot; value=&quot;432&quot;/&gt;&lt;/object&gt;&lt;object type=&quot;3&quot; unique_id=&quot;41349&quot;&gt;&lt;property id=&quot;20148&quot; value=&quot;5&quot;/&gt;&lt;property id=&quot;20300&quot; value=&quot;Slide 2&quot;/&gt;&lt;property id=&quot;20307&quot; value=&quot;435&quot;/&gt;&lt;/object&gt;&lt;object type=&quot;3&quot; unique_id=&quot;41653&quot;&gt;&lt;property id=&quot;20148&quot; value=&quot;5&quot;/&gt;&lt;property id=&quot;20300&quot; value=&quot;Slide 41 - &amp;quot;Roadmap to Digital Revenue&amp;quot;&quot;/&gt;&lt;property id=&quot;20307&quot; value=&quot;436&quot;/&gt;&lt;/object&gt;&lt;object type=&quot;3&quot; unique_id=&quot;41933&quot;&gt;&lt;property id=&quot;20148&quot; value=&quot;5&quot;/&gt;&lt;property id=&quot;20300&quot; value=&quot;Slide 27&quot;/&gt;&lt;property id=&quot;20307&quot; value=&quot;437&quot;/&gt;&lt;/object&gt;&lt;object type=&quot;3&quot; unique_id=&quot;41934&quot;&gt;&lt;property id=&quot;20148&quot; value=&quot;5&quot;/&gt;&lt;property id=&quot;20300&quot; value=&quot;Slide 22 - &amp;quot;Game Landing Page&amp;quot;&quot;/&gt;&lt;property id=&quot;20307&quot; value=&quot;438&quot;/&gt;&lt;/object&gt;&lt;object type=&quot;3&quot; unique_id=&quot;41935&quot;&gt;&lt;property id=&quot;20148&quot; value=&quot;5&quot;/&gt;&lt;property id=&quot;20300&quot; value=&quot;Slide 17&quot;/&gt;&lt;property id=&quot;20307&quot; value=&quot;439&quot;/&gt;&lt;/object&gt;&lt;object type=&quot;3&quot; unique_id=&quot;41936&quot;&gt;&lt;property id=&quot;20148&quot; value=&quot;5&quot;/&gt;&lt;property id=&quot;20300&quot; value=&quot;Slide 18&quot;/&gt;&lt;property id=&quot;20307&quot; value=&quot;440&quot;/&gt;&lt;/object&gt;&lt;object type=&quot;3&quot; unique_id=&quot;41937&quot;&gt;&lt;property id=&quot;20148&quot; value=&quot;5&quot;/&gt;&lt;property id=&quot;20300&quot; value=&quot;Slide 19&quot;/&gt;&lt;property id=&quot;20307&quot; value=&quot;441&quot;/&gt;&lt;/object&gt;&lt;object type=&quot;3&quot; unique_id=&quot;41938&quot;&gt;&lt;property id=&quot;20148&quot; value=&quot;5&quot;/&gt;&lt;property id=&quot;20300&quot; value=&quot;Slide 20 - &amp;quot;Real-Time Surveys&amp;quot;&quot;/&gt;&lt;property id=&quot;20307&quot; value=&quot;442&quot;/&gt;&lt;/object&gt;&lt;object type=&quot;3&quot; unique_id=&quot;42675&quot;&gt;&lt;property id=&quot;20148&quot; value=&quot;5&quot;/&gt;&lt;property id=&quot;20300&quot; value=&quot;Slide 42 - &amp;quot;Five Year Pro Forma&amp;quot;&quot;/&gt;&lt;property id=&quot;20307&quot; value=&quot;445&quot;/&gt;&lt;/object&gt;&lt;object type=&quot;3&quot; unique_id=&quot;44998&quot;&gt;&lt;property id=&quot;20148&quot; value=&quot;5&quot;/&gt;&lt;property id=&quot;20300&quot; value=&quot;Slide 43&quot;/&gt;&lt;property id=&quot;20307&quot; value=&quot;450&quot;/&gt;&lt;/object&gt;&lt;object type=&quot;3&quot; unique_id=&quot;45395&quot;&gt;&lt;property id=&quot;20148&quot; value=&quot;5&quot;/&gt;&lt;property id=&quot;20300&quot; value=&quot;Slide 51 - &amp;quot;Contact Information&amp;quot;&quot;/&gt;&lt;property id=&quot;20307&quot; value=&quot;451&quot;/&gt;&lt;/object&gt;&lt;object type=&quot;3&quot; unique_id=&quot;45700&quot;&gt;&lt;property id=&quot;20148&quot; value=&quot;5&quot;/&gt;&lt;property id=&quot;20300&quot; value=&quot;Slide 47 - &amp;quot;Financing&amp;quot;&quot;/&gt;&lt;property id=&quot;20307&quot; value=&quot;452&quot;/&gt;&lt;/object&gt;&lt;object type=&quot;3&quot; unique_id=&quot;46522&quot;&gt;&lt;property id=&quot;20148&quot; value=&quot;5&quot;/&gt;&lt;property id=&quot;20300&quot; value=&quot;Slide 46 - &amp;quot;Financing&amp;quot;&quot;/&gt;&lt;property id=&quot;20307&quot; value=&quot;455&quot;/&gt;&lt;/object&gt;&lt;object type=&quot;3&quot; unique_id=&quot;47105&quot;&gt;&lt;property id=&quot;20148&quot; value=&quot;5&quot;/&gt;&lt;property id=&quot;20300&quot; value=&quot;Slide 3 - &amp;quot;What is SplashPlay?&amp;quot;&quot;/&gt;&lt;property id=&quot;20307&quot; value=&quot;456&quot;/&gt;&lt;/object&gt;&lt;object type=&quot;3&quot; unique_id=&quot;47106&quot;&gt;&lt;property id=&quot;20148&quot; value=&quot;5&quot;/&gt;&lt;property id=&quot;20300&quot; value=&quot;Slide 4 - &amp;quot;Why Mobile Gaming?&amp;quot;&quot;/&gt;&lt;property id=&quot;20307&quot; value=&quot;457&quot;/&gt;&lt;/object&gt;&lt;object type=&quot;3&quot; unique_id=&quot;47109&quot;&gt;&lt;property id=&quot;20148&quot; value=&quot;5&quot;/&gt;&lt;property id=&quot;20300&quot; value=&quot;Slide 21 - &amp;quot;Official Games&amp;quot;&quot;/&gt;&lt;property id=&quot;20307&quot; value=&quot;460&quot;/&gt;&lt;/object&gt;&lt;object type=&quot;3&quot; unique_id=&quot;47370&quot;&gt;&lt;property id=&quot;20148&quot; value=&quot;5&quot;/&gt;&lt;property id=&quot;20300&quot; value=&quot;Slide 45 - &amp;quot;Financing&amp;quot;&quot;/&gt;&lt;property id=&quot;20307&quot; value=&quot;461&quot;/&gt;&lt;/object&gt;&lt;object type=&quot;3&quot; unique_id=&quot;47944&quot;&gt;&lt;property id=&quot;20148&quot; value=&quot;5&quot;/&gt;&lt;property id=&quot;20300&quot; value=&quot;Slide 40 - &amp;quot;Role of Glassware&amp;quot;&quot;/&gt;&lt;property id=&quot;20307&quot; value=&quot;462&quot;/&gt;&lt;/object&gt;&lt;object type=&quot;3&quot; unique_id=&quot;48218&quot;&gt;&lt;property id=&quot;20148&quot; value=&quot;5&quot;/&gt;&lt;property id=&quot;20300&quot; value=&quot;Slide 48 - &amp;quot;Valuation Comparisons&amp;quot;&quot;/&gt;&lt;property id=&quot;20307&quot; value=&quot;463&quot;/&gt;&lt;/object&gt;&lt;object type=&quot;3&quot; unique_id=&quot;48590&quot;&gt;&lt;property id=&quot;20148&quot; value=&quot;5&quot;/&gt;&lt;property id=&quot;20300&quot; value=&quot;Slide 12&quot;/&gt;&lt;property id=&quot;20307&quot; value=&quot;464&quot;/&gt;&lt;/object&gt;&lt;object type=&quot;3&quot; unique_id=&quot;48591&quot;&gt;&lt;property id=&quot;20148&quot; value=&quot;5&quot;/&gt;&lt;property id=&quot;20300&quot; value=&quot;Slide 13&quot;/&gt;&lt;property id=&quot;20307&quot; value=&quot;465&quot;/&gt;&lt;/object&gt;&lt;object type=&quot;3&quot; unique_id=&quot;48593&quot;&gt;&lt;property id=&quot;20148&quot; value=&quot;5&quot;/&gt;&lt;property id=&quot;20300&quot; value=&quot;Slide 9&quot;/&gt;&lt;property id=&quot;20307&quot; value=&quot;466&quot;/&gt;&lt;/object&gt;&lt;object type=&quot;3&quot; unique_id=&quot;48594&quot;&gt;&lt;property id=&quot;20148&quot; value=&quot;5&quot;/&gt;&lt;property id=&quot;20300&quot; value=&quot;Slide 10&quot;/&gt;&lt;property id=&quot;20307&quot; value=&quot;467&quot;/&gt;&lt;/object&gt;&lt;object type=&quot;3&quot; unique_id=&quot;48595&quot;&gt;&lt;property id=&quot;20148&quot; value=&quot;5&quot;/&gt;&lt;property id=&quot;20300&quot; value=&quot;Slide 14&quot;/&gt;&lt;property id=&quot;20307&quot; value=&quot;470&quot;/&gt;&lt;/object&gt;&lt;object type=&quot;3&quot; unique_id=&quot;48596&quot;&gt;&lt;property id=&quot;20148&quot; value=&quot;5&quot;/&gt;&lt;property id=&quot;20300&quot; value=&quot;Slide 15&quot;/&gt;&lt;property id=&quot;20307&quot; value=&quot;468&quot;/&gt;&lt;/object&gt;&lt;object type=&quot;3&quot; unique_id=&quot;48597&quot;&gt;&lt;property id=&quot;20148&quot; value=&quot;5&quot;/&gt;&lt;property id=&quot;20300&quot; value=&quot;Slide 16&quot;/&gt;&lt;property id=&quot;20307&quot; value=&quot;469&quot;/&gt;&lt;/object&gt;&lt;object type=&quot;3&quot; unique_id=&quot;48730&quot;&gt;&lt;property id=&quot;20148&quot; value=&quot;5&quot;/&gt;&lt;property id=&quot;20300&quot; value=&quot;Slide 28&quot;/&gt;&lt;property id=&quot;20307&quot; value=&quot;471&quot;/&gt;&lt;/object&gt;&lt;object type=&quot;3&quot; unique_id=&quot;51367&quot;&gt;&lt;property id=&quot;20148&quot; value=&quot;5&quot;/&gt;&lt;property id=&quot;20300&quot; value=&quot;Slide 31&quot;/&gt;&lt;property id=&quot;20307&quot; value=&quot;474&quot;/&gt;&lt;/object&gt;&lt;object type=&quot;3&quot; unique_id=&quot;51368&quot;&gt;&lt;property id=&quot;20148&quot; value=&quot;5&quot;/&gt;&lt;property id=&quot;20300&quot; value=&quot;Slide 32&quot;/&gt;&lt;property id=&quot;20307&quot; value=&quot;475&quot;/&gt;&lt;/object&gt;&lt;object type=&quot;3&quot; unique_id=&quot;51369&quot;&gt;&lt;property id=&quot;20148&quot; value=&quot;5&quot;/&gt;&lt;property id=&quot;20300&quot; value=&quot;Slide 33&quot;/&gt;&lt;property id=&quot;20307&quot; value=&quot;476&quot;/&gt;&lt;/object&gt;&lt;object type=&quot;3&quot; unique_id=&quot;51370&quot;&gt;&lt;property id=&quot;20148&quot; value=&quot;5&quot;/&gt;&lt;property id=&quot;20300&quot; value=&quot;Slide 34&quot;/&gt;&lt;property id=&quot;20307&quot; value=&quot;477&quot;/&gt;&lt;/object&gt;&lt;object type=&quot;3&quot; unique_id=&quot;51371&quot;&gt;&lt;property id=&quot;20148&quot; value=&quot;5&quot;/&gt;&lt;property id=&quot;20300&quot; value=&quot;Slide 39 - &amp;quot;Glassware Economics&amp;quot;&quot;/&gt;&lt;property id=&quot;20307&quot; value=&quot;478&quot;/&gt;&lt;/object&gt;&lt;object type=&quot;3&quot; unique_id=&quot;52661&quot;&gt;&lt;property id=&quot;20148&quot; value=&quot;5&quot;/&gt;&lt;property id=&quot;20300&quot; value=&quot;Slide 5&quot;/&gt;&lt;property id=&quot;20307&quot; value=&quot;479&quot;/&gt;&lt;/object&gt;&lt;object type=&quot;3&quot; unique_id=&quot;52662&quot;&gt;&lt;property id=&quot;20148&quot; value=&quot;5&quot;/&gt;&lt;property id=&quot;20300&quot; value=&quot;Slide 6&quot;/&gt;&lt;property id=&quot;20307&quot; value=&quot;480&quot;/&gt;&lt;/object&gt;&lt;object type=&quot;3&quot; unique_id=&quot;52977&quot;&gt;&lt;property id=&quot;20148&quot; value=&quot;5&quot;/&gt;&lt;property id=&quot;20300&quot; value=&quot;Slide 29&quot;/&gt;&lt;property id=&quot;20307&quot; value=&quot;481&quot;/&gt;&lt;/object&gt;&lt;object type=&quot;3&quot; unique_id=&quot;53985&quot;&gt;&lt;property id=&quot;20148&quot; value=&quot;5&quot;/&gt;&lt;property id=&quot;20300&quot; value=&quot;Slide 26&quot;/&gt;&lt;property id=&quot;20307&quot; value=&quot;482&quot;/&gt;&lt;/object&gt;&lt;object type=&quot;3&quot; unique_id=&quot;54148&quot;&gt;&lt;property id=&quot;20148&quot; value=&quot;5&quot;/&gt;&lt;property id=&quot;20300&quot; value=&quot;Slide 30&quot;/&gt;&lt;property id=&quot;20307&quot; value=&quot;483&quot;/&gt;&lt;/object&gt;&lt;object type=&quot;3&quot; unique_id=&quot;54150&quot;&gt;&lt;property id=&quot;20148&quot; value=&quot;5&quot;/&gt;&lt;property id=&quot;20300&quot; value=&quot;Slide 49 - &amp;quot;Round 2 Projected ROI&amp;quot;&quot;/&gt;&lt;property id=&quot;20307&quot; value=&quot;484&quot;/&gt;&lt;/object&gt;&lt;object type=&quot;3&quot; unique_id=&quot;54151&quot;&gt;&lt;property id=&quot;20148&quot; value=&quot;5&quot;/&gt;&lt;property id=&quot;20300&quot; value=&quot;Slide 53 - &amp;quot;Valuation Comparisons&amp;quot;&quot;/&gt;&lt;property id=&quot;20307&quot; value=&quot;485&quot;/&gt;&lt;/object&gt;&lt;/object&gt;&lt;object type=&quot;8&quot; unique_id=&quot;10020&quot;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|16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|16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|16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|16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|16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|16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|16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|16.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|16.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|16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|16.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|16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|16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|16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|16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|16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|16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|16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|16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4385</Words>
  <Application>Microsoft Office PowerPoint</Application>
  <PresentationFormat>On-screen Show (4:3)</PresentationFormat>
  <Paragraphs>792</Paragraphs>
  <Slides>35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Kristen ITC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Selling SplashPlay</vt:lpstr>
      <vt:lpstr>Selling SplashPlay</vt:lpstr>
      <vt:lpstr>Selling SplashPlay</vt:lpstr>
      <vt:lpstr>Selling SplashPlay</vt:lpstr>
      <vt:lpstr>Selling SplashPlay</vt:lpstr>
      <vt:lpstr>Selling SplashPlay</vt:lpstr>
      <vt:lpstr>Selling SplashPlay</vt:lpstr>
      <vt:lpstr>Selling SplashPlay</vt:lpstr>
      <vt:lpstr>Selling SplashPlay</vt:lpstr>
      <vt:lpstr>Selling SplashPlay</vt:lpstr>
      <vt:lpstr>Selling SplashPlay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Mobile Revolution</dc:title>
  <dc:creator/>
  <cp:lastModifiedBy/>
  <cp:revision>3473</cp:revision>
  <cp:lastPrinted>2016-11-20T02:50:25Z</cp:lastPrinted>
  <dcterms:created xsi:type="dcterms:W3CDTF">2010-11-07T15:47:46Z</dcterms:created>
  <dcterms:modified xsi:type="dcterms:W3CDTF">2016-11-30T16:50:37Z</dcterms:modified>
</cp:coreProperties>
</file>